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drawings/drawing1.xml" ContentType="application/vnd.openxmlformats-officedocument.drawingml.chartshap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2"/>
  </p:handoutMasterIdLst>
  <p:sldIdLst>
    <p:sldId id="293" r:id="rId3"/>
    <p:sldId id="340" r:id="rId4"/>
    <p:sldId id="341" r:id="rId6"/>
    <p:sldId id="342" r:id="rId7"/>
    <p:sldId id="347" r:id="rId8"/>
    <p:sldId id="349" r:id="rId9"/>
    <p:sldId id="346" r:id="rId10"/>
    <p:sldId id="34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407" autoAdjust="0"/>
  </p:normalViewPr>
  <p:slideViewPr>
    <p:cSldViewPr snapToGrid="0">
      <p:cViewPr varScale="1">
        <p:scale>
          <a:sx n="81" d="100"/>
          <a:sy n="81" d="100"/>
        </p:scale>
        <p:origin x="40" y="220"/>
      </p:cViewPr>
      <p:guideLst>
        <p:guide orient="horz" pos="404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4" Type="http://schemas.microsoft.com/office/2011/relationships/chartColorStyle" Target="colors10.xml"/><Relationship Id="rId3" Type="http://schemas.microsoft.com/office/2011/relationships/chartStyle" Target="style10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8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9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0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1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2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3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4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5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6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0339859485189"/>
          <c:y val="0.0858671233621816"/>
          <c:w val="0.882926769236179"/>
          <c:h val="0.725523848129699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Sheet1!$D$1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.003349148758024"/>
                  <c:y val="0.0038591419273891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\¥#,##0_);[Red]\(\¥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43370</c:v>
                </c:pt>
                <c:pt idx="1" c:formatCode="m&quot;月&quot;d&quot;日&quot;">
                  <c:v>43371</c:v>
                </c:pt>
                <c:pt idx="2" c:formatCode="m&quot;月&quot;d&quot;日&quot;">
                  <c:v>43372</c:v>
                </c:pt>
                <c:pt idx="3" c:formatCode="m&quot;月&quot;d&quot;日&quot;">
                  <c:v>43373</c:v>
                </c:pt>
                <c:pt idx="4" c:formatCode="m&quot;月&quot;d&quot;日&quot;">
                  <c:v>43374</c:v>
                </c:pt>
                <c:pt idx="5" c:formatCode="m&quot;月&quot;d&quot;日&quot;">
                  <c:v>43375</c:v>
                </c:pt>
                <c:pt idx="6" c:formatCode="m&quot;月&quot;d&quot;日&quot;">
                  <c:v>43376</c:v>
                </c:pt>
                <c:pt idx="7" c:formatCode="m&quot;月&quot;d&quot;日&quot;">
                  <c:v>43377</c:v>
                </c:pt>
                <c:pt idx="8" c:formatCode="m&quot;月&quot;d&quot;日&quot;">
                  <c:v>43378</c:v>
                </c:pt>
                <c:pt idx="9" c:formatCode="m&quot;月&quot;d&quot;日&quot;">
                  <c:v>43379</c:v>
                </c:pt>
                <c:pt idx="10" c:formatCode="m&quot;月&quot;d&quot;日&quot;">
                  <c:v>43380</c:v>
                </c:pt>
                <c:pt idx="11" c:formatCode="m&quot;月&quot;d&quot;日&quot;">
                  <c:v>43381</c:v>
                </c:pt>
                <c:pt idx="12" c:formatCode="m&quot;月&quot;d&quot;日&quot;">
                  <c:v>43382</c:v>
                </c:pt>
                <c:pt idx="13" c:formatCode="m&quot;月&quot;d&quot;日&quot;">
                  <c:v>43383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35076</c:v>
                </c:pt>
                <c:pt idx="1">
                  <c:v>17708</c:v>
                </c:pt>
                <c:pt idx="2">
                  <c:v>64828</c:v>
                </c:pt>
                <c:pt idx="3">
                  <c:v>32416</c:v>
                </c:pt>
                <c:pt idx="4">
                  <c:v>152186</c:v>
                </c:pt>
                <c:pt idx="5">
                  <c:v>90582</c:v>
                </c:pt>
                <c:pt idx="6">
                  <c:v>31132</c:v>
                </c:pt>
                <c:pt idx="7">
                  <c:v>48216</c:v>
                </c:pt>
                <c:pt idx="8">
                  <c:v>64404</c:v>
                </c:pt>
                <c:pt idx="9">
                  <c:v>87582</c:v>
                </c:pt>
                <c:pt idx="10">
                  <c:v>37928</c:v>
                </c:pt>
                <c:pt idx="11">
                  <c:v>24432</c:v>
                </c:pt>
                <c:pt idx="12">
                  <c:v>31505</c:v>
                </c:pt>
                <c:pt idx="13">
                  <c:v>26140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3581600"/>
        <c:axId val="110068915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43370</c:v>
                </c:pt>
                <c:pt idx="1" c:formatCode="m&quot;月&quot;d&quot;日&quot;">
                  <c:v>43371</c:v>
                </c:pt>
                <c:pt idx="2" c:formatCode="m&quot;月&quot;d&quot;日&quot;">
                  <c:v>43372</c:v>
                </c:pt>
                <c:pt idx="3" c:formatCode="m&quot;月&quot;d&quot;日&quot;">
                  <c:v>43373</c:v>
                </c:pt>
                <c:pt idx="4" c:formatCode="m&quot;月&quot;d&quot;日&quot;">
                  <c:v>43374</c:v>
                </c:pt>
                <c:pt idx="5" c:formatCode="m&quot;月&quot;d&quot;日&quot;">
                  <c:v>43375</c:v>
                </c:pt>
                <c:pt idx="6" c:formatCode="m&quot;月&quot;d&quot;日&quot;">
                  <c:v>43376</c:v>
                </c:pt>
                <c:pt idx="7" c:formatCode="m&quot;月&quot;d&quot;日&quot;">
                  <c:v>43377</c:v>
                </c:pt>
                <c:pt idx="8" c:formatCode="m&quot;月&quot;d&quot;日&quot;">
                  <c:v>43378</c:v>
                </c:pt>
                <c:pt idx="9" c:formatCode="m&quot;月&quot;d&quot;日&quot;">
                  <c:v>43379</c:v>
                </c:pt>
                <c:pt idx="10" c:formatCode="m&quot;月&quot;d&quot;日&quot;">
                  <c:v>43380</c:v>
                </c:pt>
                <c:pt idx="11" c:formatCode="m&quot;月&quot;d&quot;日&quot;">
                  <c:v>43381</c:v>
                </c:pt>
                <c:pt idx="12" c:formatCode="m&quot;月&quot;d&quot;日&quot;">
                  <c:v>43382</c:v>
                </c:pt>
                <c:pt idx="13" c:formatCode="m&quot;月&quot;d&quot;日&quot;">
                  <c:v>43383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6177</c:v>
                </c:pt>
                <c:pt idx="1">
                  <c:v>5906</c:v>
                </c:pt>
                <c:pt idx="2">
                  <c:v>5897</c:v>
                </c:pt>
                <c:pt idx="3">
                  <c:v>6417</c:v>
                </c:pt>
                <c:pt idx="4">
                  <c:v>9257</c:v>
                </c:pt>
                <c:pt idx="5">
                  <c:v>7740</c:v>
                </c:pt>
                <c:pt idx="6">
                  <c:v>7569</c:v>
                </c:pt>
                <c:pt idx="7">
                  <c:v>7441</c:v>
                </c:pt>
                <c:pt idx="8">
                  <c:v>7699</c:v>
                </c:pt>
                <c:pt idx="9">
                  <c:v>7296</c:v>
                </c:pt>
                <c:pt idx="10">
                  <c:v>6988</c:v>
                </c:pt>
                <c:pt idx="11">
                  <c:v>6084</c:v>
                </c:pt>
                <c:pt idx="12">
                  <c:v>5927</c:v>
                </c:pt>
                <c:pt idx="13">
                  <c:v>5828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26632608"/>
        <c:axId val="1126307232"/>
      </c:lineChart>
      <c:dateAx>
        <c:axId val="1013581600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00689152"/>
        <c:crosses val="autoZero"/>
        <c:auto val="1"/>
        <c:lblOffset val="100"/>
        <c:baseTimeUnit val="days"/>
      </c:dateAx>
      <c:valAx>
        <c:axId val="11006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13581600"/>
        <c:crosses val="autoZero"/>
        <c:crossBetween val="between"/>
      </c:valAx>
      <c:dateAx>
        <c:axId val="1126632608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6307232"/>
        <c:crosses val="autoZero"/>
        <c:auto val="1"/>
        <c:lblOffset val="100"/>
        <c:baseTimeUnit val="days"/>
        <c:majorUnit val="1"/>
        <c:majorTimeUnit val="days"/>
        <c:minorUnit val="1"/>
        <c:minorTimeUnit val="days"/>
      </c:dateAx>
      <c:valAx>
        <c:axId val="112630723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6632608"/>
        <c:crosses val="max"/>
        <c:crossBetween val="between"/>
      </c:valAx>
      <c:spPr>
        <a:noFill/>
        <a:ln w="25400"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Sheet1!$D$1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\¥#,##0_);[Red]\(\¥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43370</c:v>
                </c:pt>
                <c:pt idx="1" c:formatCode="m&quot;月&quot;d&quot;日&quot;">
                  <c:v>43371</c:v>
                </c:pt>
                <c:pt idx="2" c:formatCode="m&quot;月&quot;d&quot;日&quot;">
                  <c:v>43372</c:v>
                </c:pt>
                <c:pt idx="3" c:formatCode="m&quot;月&quot;d&quot;日&quot;">
                  <c:v>43373</c:v>
                </c:pt>
                <c:pt idx="4" c:formatCode="m&quot;月&quot;d&quot;日&quot;">
                  <c:v>43374</c:v>
                </c:pt>
                <c:pt idx="5" c:formatCode="m&quot;月&quot;d&quot;日&quot;">
                  <c:v>43375</c:v>
                </c:pt>
                <c:pt idx="6" c:formatCode="m&quot;月&quot;d&quot;日&quot;">
                  <c:v>43376</c:v>
                </c:pt>
                <c:pt idx="7" c:formatCode="m&quot;月&quot;d&quot;日&quot;">
                  <c:v>43377</c:v>
                </c:pt>
                <c:pt idx="8" c:formatCode="m&quot;月&quot;d&quot;日&quot;">
                  <c:v>43378</c:v>
                </c:pt>
                <c:pt idx="9" c:formatCode="m&quot;月&quot;d&quot;日&quot;">
                  <c:v>43379</c:v>
                </c:pt>
                <c:pt idx="10" c:formatCode="m&quot;月&quot;d&quot;日&quot;">
                  <c:v>43380</c:v>
                </c:pt>
                <c:pt idx="11" c:formatCode="m&quot;月&quot;d&quot;日&quot;">
                  <c:v>43381</c:v>
                </c:pt>
                <c:pt idx="12" c:formatCode="m&quot;月&quot;d&quot;日&quot;">
                  <c:v>43382</c:v>
                </c:pt>
                <c:pt idx="13" c:formatCode="m&quot;月&quot;d&quot;日&quot;">
                  <c:v>43383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1936.14251070023</c:v>
                </c:pt>
                <c:pt idx="1">
                  <c:v>3089.57551431656</c:v>
                </c:pt>
                <c:pt idx="2">
                  <c:v>2703.60437812805</c:v>
                </c:pt>
                <c:pt idx="3">
                  <c:v>1325.67909755707</c:v>
                </c:pt>
                <c:pt idx="4">
                  <c:v>4558.10726184845</c:v>
                </c:pt>
                <c:pt idx="5">
                  <c:v>3318.15688753128</c:v>
                </c:pt>
                <c:pt idx="6">
                  <c:v>1881.46783733368</c:v>
                </c:pt>
                <c:pt idx="7">
                  <c:v>2507.77103843689</c:v>
                </c:pt>
                <c:pt idx="8">
                  <c:v>2418.60202922821</c:v>
                </c:pt>
                <c:pt idx="9">
                  <c:v>2584.25006780624</c:v>
                </c:pt>
                <c:pt idx="10">
                  <c:v>2059.08050966263</c:v>
                </c:pt>
                <c:pt idx="11">
                  <c:v>2428.63077669144</c:v>
                </c:pt>
                <c:pt idx="12">
                  <c:v>3094.42675485611</c:v>
                </c:pt>
                <c:pt idx="13">
                  <c:v>1255.11004524231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9433264"/>
        <c:axId val="104943609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43370</c:v>
                </c:pt>
                <c:pt idx="1" c:formatCode="m&quot;月&quot;d&quot;日&quot;">
                  <c:v>43371</c:v>
                </c:pt>
                <c:pt idx="2" c:formatCode="m&quot;月&quot;d&quot;日&quot;">
                  <c:v>43372</c:v>
                </c:pt>
                <c:pt idx="3" c:formatCode="m&quot;月&quot;d&quot;日&quot;">
                  <c:v>43373</c:v>
                </c:pt>
                <c:pt idx="4" c:formatCode="m&quot;月&quot;d&quot;日&quot;">
                  <c:v>43374</c:v>
                </c:pt>
                <c:pt idx="5" c:formatCode="m&quot;月&quot;d&quot;日&quot;">
                  <c:v>43375</c:v>
                </c:pt>
                <c:pt idx="6" c:formatCode="m&quot;月&quot;d&quot;日&quot;">
                  <c:v>43376</c:v>
                </c:pt>
                <c:pt idx="7" c:formatCode="m&quot;月&quot;d&quot;日&quot;">
                  <c:v>43377</c:v>
                </c:pt>
                <c:pt idx="8" c:formatCode="m&quot;月&quot;d&quot;日&quot;">
                  <c:v>43378</c:v>
                </c:pt>
                <c:pt idx="9" c:formatCode="m&quot;月&quot;d&quot;日&quot;">
                  <c:v>43379</c:v>
                </c:pt>
                <c:pt idx="10" c:formatCode="m&quot;月&quot;d&quot;日&quot;">
                  <c:v>43380</c:v>
                </c:pt>
                <c:pt idx="11" c:formatCode="m&quot;月&quot;d&quot;日&quot;">
                  <c:v>43381</c:v>
                </c:pt>
                <c:pt idx="12" c:formatCode="m&quot;月&quot;d&quot;日&quot;">
                  <c:v>43382</c:v>
                </c:pt>
                <c:pt idx="13" c:formatCode="m&quot;月&quot;d&quot;日&quot;">
                  <c:v>43383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13433</c:v>
                </c:pt>
                <c:pt idx="1">
                  <c:v>13829</c:v>
                </c:pt>
                <c:pt idx="2">
                  <c:v>14603</c:v>
                </c:pt>
                <c:pt idx="3">
                  <c:v>14580</c:v>
                </c:pt>
                <c:pt idx="4">
                  <c:v>13231</c:v>
                </c:pt>
                <c:pt idx="5">
                  <c:v>15087</c:v>
                </c:pt>
                <c:pt idx="6">
                  <c:v>14102</c:v>
                </c:pt>
                <c:pt idx="7">
                  <c:v>13755</c:v>
                </c:pt>
                <c:pt idx="8">
                  <c:v>13633</c:v>
                </c:pt>
                <c:pt idx="9">
                  <c:v>14511</c:v>
                </c:pt>
                <c:pt idx="10">
                  <c:v>14544</c:v>
                </c:pt>
                <c:pt idx="11">
                  <c:v>12362</c:v>
                </c:pt>
                <c:pt idx="12">
                  <c:v>12750</c:v>
                </c:pt>
                <c:pt idx="13">
                  <c:v>13143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049438416"/>
        <c:axId val="1049440736"/>
      </c:lineChart>
      <c:dateAx>
        <c:axId val="1049433264"/>
        <c:scaling>
          <c:orientation val="minMax"/>
        </c:scaling>
        <c:delete val="0"/>
        <c:axPos val="b"/>
        <c:numFmt formatCode="m&quot;月&quot;d&quot;日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436096"/>
        <c:crosses val="autoZero"/>
        <c:auto val="1"/>
        <c:lblOffset val="100"/>
        <c:baseTimeUnit val="days"/>
      </c:dateAx>
      <c:valAx>
        <c:axId val="104943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433264"/>
        <c:crosses val="autoZero"/>
        <c:crossBetween val="between"/>
      </c:valAx>
      <c:dateAx>
        <c:axId val="1049438416"/>
        <c:scaling>
          <c:orientation val="minMax"/>
        </c:scaling>
        <c:delete val="1"/>
        <c:axPos val="b"/>
        <c:numFmt formatCode="m&quot;月&quot;d&quot;日&quot;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9440736"/>
        <c:crosses val="autoZero"/>
        <c:auto val="1"/>
        <c:lblOffset val="100"/>
        <c:baseTimeUnit val="days"/>
        <c:majorUnit val="1"/>
        <c:majorTimeUnit val="days"/>
        <c:minorUnit val="1"/>
        <c:minorTimeUnit val="days"/>
      </c:dateAx>
      <c:valAx>
        <c:axId val="1049440736"/>
        <c:scaling>
          <c:orientation val="minMax"/>
          <c:max val="60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943841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14214453070171"/>
          <c:y val="0.0779610194902549"/>
          <c:w val="0.888586868501463"/>
          <c:h val="0.744088113423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付费率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0.0418852987204271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付费率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0.0390645499868801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0587088"/>
        <c:axId val="1100589408"/>
      </c:barChart>
      <c:catAx>
        <c:axId val="110058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00589408"/>
        <c:crosses val="autoZero"/>
        <c:auto val="1"/>
        <c:lblAlgn val="ctr"/>
        <c:lblOffset val="100"/>
        <c:noMultiLvlLbl val="0"/>
      </c:catAx>
      <c:valAx>
        <c:axId val="1100589408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005870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99916861915199"/>
          <c:y val="0.0779610194902549"/>
          <c:w val="0.888586868501463"/>
          <c:h val="0.744088113423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周ARPU</c:v>
                </c:pt>
              </c:strCache>
            </c:strRef>
          </c:cat>
          <c:val>
            <c:numRef>
              <c:f>Sheet1!$B$2</c:f>
              <c:numCache>
                <c:formatCode>0.00_ </c:formatCode>
                <c:ptCount val="1"/>
                <c:pt idx="0">
                  <c:v>2.88636249768562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周ARPU</c:v>
                </c:pt>
              </c:strCache>
            </c:strRef>
          </c:cat>
          <c:val>
            <c:numRef>
              <c:f>Sheet1!$C$2</c:f>
              <c:numCache>
                <c:formatCode>0.00_ </c:formatCode>
                <c:ptCount val="1"/>
                <c:pt idx="0">
                  <c:v>2.68103372177969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473744"/>
        <c:axId val="1013588672"/>
      </c:barChart>
      <c:catAx>
        <c:axId val="112647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13588672"/>
        <c:crosses val="autoZero"/>
        <c:auto val="1"/>
        <c:lblAlgn val="ctr"/>
        <c:lblOffset val="100"/>
        <c:noMultiLvlLbl val="0"/>
      </c:catAx>
      <c:valAx>
        <c:axId val="1013588672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6473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28553613267543"/>
          <c:y val="0.0839580209895052"/>
          <c:w val="0.946343476103777"/>
          <c:h val="0.7440881134236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周ARPPU</c:v>
                </c:pt>
              </c:strCache>
            </c:strRef>
          </c:cat>
          <c:val>
            <c:numRef>
              <c:f>Sheet1!$B$2:$B$3</c:f>
              <c:numCache>
                <c:formatCode>0.00_ </c:formatCode>
                <c:ptCount val="2"/>
                <c:pt idx="0">
                  <c:v>68.911111675514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周ARPPU</c:v>
                </c:pt>
              </c:strCache>
            </c:strRef>
          </c:cat>
          <c:val>
            <c:numRef>
              <c:f>Sheet1!$C$2:$C$2</c:f>
              <c:numCache>
                <c:formatCode>0.00_ </c:formatCode>
                <c:ptCount val="1"/>
                <c:pt idx="0">
                  <c:v>68.6308615529968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37"/>
        <c:axId val="1049511920"/>
        <c:axId val="1049514240"/>
      </c:barChart>
      <c:catAx>
        <c:axId val="104951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514240"/>
        <c:crosses val="autoZero"/>
        <c:auto val="1"/>
        <c:lblAlgn val="ctr"/>
        <c:lblOffset val="100"/>
        <c:noMultiLvlLbl val="0"/>
      </c:catAx>
      <c:valAx>
        <c:axId val="1049514240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951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上周收入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V5</c:v>
                </c:pt>
                <c:pt idx="5">
                  <c:v>V6</c:v>
                </c:pt>
                <c:pt idx="6">
                  <c:v>V7</c:v>
                </c:pt>
                <c:pt idx="7">
                  <c:v>V8</c:v>
                </c:pt>
                <c:pt idx="8">
                  <c:v>V9</c:v>
                </c:pt>
                <c:pt idx="9">
                  <c:v>V10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1458.40946626663</c:v>
                </c:pt>
                <c:pt idx="1">
                  <c:v>4013.76602745056</c:v>
                </c:pt>
                <c:pt idx="2">
                  <c:v>12050.7194657325</c:v>
                </c:pt>
                <c:pt idx="3">
                  <c:v>9375.28106927871</c:v>
                </c:pt>
                <c:pt idx="4">
                  <c:v>10913.2135806083</c:v>
                </c:pt>
                <c:pt idx="5">
                  <c:v>12069.974641323</c:v>
                </c:pt>
                <c:pt idx="6">
                  <c:v>8265.75185871124</c:v>
                </c:pt>
                <c:pt idx="7">
                  <c:v>10721.3497900962</c:v>
                </c:pt>
                <c:pt idx="8">
                  <c:v>18411.6470475196</c:v>
                </c:pt>
                <c:pt idx="9">
                  <c:v>9593.69712877273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本周收入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V5</c:v>
                </c:pt>
                <c:pt idx="5">
                  <c:v>V6</c:v>
                </c:pt>
                <c:pt idx="6">
                  <c:v>V7</c:v>
                </c:pt>
                <c:pt idx="7">
                  <c:v>V8</c:v>
                </c:pt>
                <c:pt idx="8">
                  <c:v>V9</c:v>
                </c:pt>
                <c:pt idx="9">
                  <c:v>V10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1402.75739479064</c:v>
                </c:pt>
                <c:pt idx="1">
                  <c:v>4027.70541000366</c:v>
                </c:pt>
                <c:pt idx="2">
                  <c:v>8975.6365365982</c:v>
                </c:pt>
                <c:pt idx="3">
                  <c:v>7980.62698364257</c:v>
                </c:pt>
                <c:pt idx="4">
                  <c:v>11209.4772500991</c:v>
                </c:pt>
                <c:pt idx="5">
                  <c:v>12050.6850976943</c:v>
                </c:pt>
                <c:pt idx="6">
                  <c:v>5220.5391793251</c:v>
                </c:pt>
                <c:pt idx="7">
                  <c:v>10804.4715290069</c:v>
                </c:pt>
                <c:pt idx="8">
                  <c:v>13292.8146290779</c:v>
                </c:pt>
                <c:pt idx="9">
                  <c:v>6705.64209938049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91722160"/>
        <c:axId val="11912975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环比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0.0490030828163907"/>
                  <c:y val="-0.12183343223829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519025231277725"/>
                  <c:y val="-0.05884130625404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V5</c:v>
                </c:pt>
                <c:pt idx="5">
                  <c:v>V6</c:v>
                </c:pt>
                <c:pt idx="6">
                  <c:v>V7</c:v>
                </c:pt>
                <c:pt idx="7">
                  <c:v>V8</c:v>
                </c:pt>
                <c:pt idx="8">
                  <c:v>V9</c:v>
                </c:pt>
                <c:pt idx="9">
                  <c:v>V10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-0.0381594283109347</c:v>
                </c:pt>
                <c:pt idx="1">
                  <c:v>0.00347289365094205</c:v>
                </c:pt>
                <c:pt idx="2">
                  <c:v>-0.25517836821931</c:v>
                </c:pt>
                <c:pt idx="3">
                  <c:v>-0.148758642576189</c:v>
                </c:pt>
                <c:pt idx="4">
                  <c:v>0.0271472437795253</c:v>
                </c:pt>
                <c:pt idx="5">
                  <c:v>-0.00159814284635362</c:v>
                </c:pt>
                <c:pt idx="6">
                  <c:v>-0.368413270981127</c:v>
                </c:pt>
                <c:pt idx="7">
                  <c:v>0.00775291736004013</c:v>
                </c:pt>
                <c:pt idx="8">
                  <c:v>-0.278021428785281</c:v>
                </c:pt>
                <c:pt idx="9">
                  <c:v>-0.301036710939164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91679984"/>
        <c:axId val="1192101616"/>
      </c:lineChart>
      <c:catAx>
        <c:axId val="119172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91297552"/>
        <c:crosses val="autoZero"/>
        <c:auto val="1"/>
        <c:lblAlgn val="ctr"/>
        <c:lblOffset val="100"/>
        <c:noMultiLvlLbl val="0"/>
      </c:catAx>
      <c:valAx>
        <c:axId val="119129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91722160"/>
        <c:crosses val="autoZero"/>
        <c:crossBetween val="between"/>
        <c:dispUnits>
          <c:builtInUnit val="ten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catAx>
        <c:axId val="1191679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92101616"/>
        <c:crosses val="autoZero"/>
        <c:auto val="1"/>
        <c:lblAlgn val="ctr"/>
        <c:lblOffset val="100"/>
        <c:noMultiLvlLbl val="0"/>
      </c:catAx>
      <c:valAx>
        <c:axId val="119210161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9167998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42768066337713"/>
          <c:y val="0.0779610194902549"/>
          <c:w val="0.888586868501463"/>
          <c:h val="0.743717904827114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9991056"/>
        <c:axId val="1013955584"/>
      </c:barChart>
      <c:catAx>
        <c:axId val="109999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13955584"/>
        <c:crosses val="autoZero"/>
        <c:auto val="1"/>
        <c:lblAlgn val="ctr"/>
        <c:lblOffset val="100"/>
        <c:noMultiLvlLbl val="0"/>
      </c:catAx>
      <c:valAx>
        <c:axId val="1013955584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999910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7065657492685"/>
          <c:y val="0.0779610194902549"/>
          <c:w val="0.888586868501463"/>
          <c:h val="0.755820964293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周ARPU</c:v>
                </c:pt>
              </c:strCache>
            </c:strRef>
          </c:cat>
          <c:val>
            <c:numRef>
              <c:f>Sheet1!$B$2:$B$2</c:f>
              <c:numCache>
                <c:formatCode>0.00_ </c:formatCode>
                <c:ptCount val="1"/>
                <c:pt idx="0">
                  <c:v>29.7472458073118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95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楷体" panose="02010609060101010101" charset="-122"/>
                      <a:ea typeface="楷体" panose="02010609060101010101" charset="-122"/>
                      <a:cs typeface="楷体" panose="02010609060101010101" charset="-122"/>
                      <a:sym typeface="楷体" panose="02010609060101010101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周ARPU</c:v>
                </c:pt>
              </c:strCache>
            </c:strRef>
          </c:cat>
          <c:val>
            <c:numRef>
              <c:f>Sheet1!$C$2:$C$2</c:f>
              <c:numCache>
                <c:formatCode>0.00_ </c:formatCode>
                <c:ptCount val="1"/>
                <c:pt idx="0">
                  <c:v>25.6596682426477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263632"/>
        <c:axId val="1049494736"/>
      </c:barChart>
      <c:catAx>
        <c:axId val="104926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494736"/>
        <c:crosses val="autoZero"/>
        <c:auto val="1"/>
        <c:lblAlgn val="ctr"/>
        <c:lblOffset val="100"/>
        <c:noMultiLvlLbl val="0"/>
      </c:catAx>
      <c:valAx>
        <c:axId val="104949473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926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371696"/>
        <c:axId val="1126374016"/>
      </c:barChart>
      <c:catAx>
        <c:axId val="112637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6374016"/>
        <c:crosses val="autoZero"/>
        <c:auto val="1"/>
        <c:lblAlgn val="ctr"/>
        <c:lblOffset val="100"/>
        <c:noMultiLvlLbl val="0"/>
      </c:catAx>
      <c:valAx>
        <c:axId val="1126374016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63716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98545083516"/>
          <c:y val="0.0947228747830809"/>
          <c:w val="0.888586868501463"/>
          <c:h val="0.7437179048271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付费率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0.14623535190513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付费率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0.138472634025162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7480528"/>
        <c:axId val="1127483504"/>
      </c:barChart>
      <c:catAx>
        <c:axId val="112748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7483504"/>
        <c:crosses val="autoZero"/>
        <c:auto val="1"/>
        <c:lblAlgn val="ctr"/>
        <c:lblOffset val="100"/>
        <c:noMultiLvlLbl val="0"/>
      </c:catAx>
      <c:valAx>
        <c:axId val="1127483504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748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28056250508682"/>
          <c:y val="0.0869565217391304"/>
          <c:w val="0.901129893521779"/>
          <c:h val="0.7514842578710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周ARPPU</c:v>
                </c:pt>
              </c:strCache>
            </c:strRef>
          </c:cat>
          <c:val>
            <c:numRef>
              <c:f>Sheet1!$B$2</c:f>
              <c:numCache>
                <c:formatCode>0.00_ </c:formatCode>
                <c:ptCount val="1"/>
                <c:pt idx="0">
                  <c:v>203.420345489443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周ARPPU</c:v>
                </c:pt>
              </c:strCache>
            </c:strRef>
          </c:cat>
          <c:val>
            <c:numRef>
              <c:f>Sheet1!$C$2</c:f>
              <c:numCache>
                <c:formatCode>0.00_ </c:formatCode>
                <c:ptCount val="1"/>
                <c:pt idx="0">
                  <c:v>185.304976851852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8076896"/>
        <c:axId val="1127266384"/>
      </c:barChart>
      <c:catAx>
        <c:axId val="112807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7266384"/>
        <c:crosses val="autoZero"/>
        <c:auto val="1"/>
        <c:lblAlgn val="ctr"/>
        <c:lblOffset val="100"/>
        <c:noMultiLvlLbl val="0"/>
      </c:catAx>
      <c:valAx>
        <c:axId val="1127266384"/>
        <c:scaling>
          <c:orientation val="minMax"/>
        </c:scaling>
        <c:delete val="1"/>
        <c:axPos val="l"/>
        <c:numFmt formatCode="0%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8076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渠道活跃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46886665703244"/>
          <c:y val="0.181474741969701"/>
          <c:w val="0.875782661822844"/>
          <c:h val="0.5030282761721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上周活跃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cmge</c:v>
                </c:pt>
                <c:pt idx="1">
                  <c:v>uc</c:v>
                </c:pt>
                <c:pt idx="2">
                  <c:v>4399</c:v>
                </c:pt>
                <c:pt idx="3">
                  <c:v>oppo</c:v>
                </c:pt>
                <c:pt idx="4">
                  <c:v>downjoy</c:v>
                </c:pt>
                <c:pt idx="5">
                  <c:v>huawei</c:v>
                </c:pt>
                <c:pt idx="6">
                  <c:v>androiddachen</c:v>
                </c:pt>
                <c:pt idx="7">
                  <c:v>vivo</c:v>
                </c:pt>
                <c:pt idx="8">
                  <c:v>ewan</c:v>
                </c:pt>
                <c:pt idx="9">
                  <c:v>other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2863</c:v>
                </c:pt>
                <c:pt idx="1">
                  <c:v>2332</c:v>
                </c:pt>
                <c:pt idx="2">
                  <c:v>1940</c:v>
                </c:pt>
                <c:pt idx="3">
                  <c:v>836</c:v>
                </c:pt>
                <c:pt idx="4">
                  <c:v>727</c:v>
                </c:pt>
                <c:pt idx="5">
                  <c:v>763</c:v>
                </c:pt>
                <c:pt idx="6">
                  <c:v>588</c:v>
                </c:pt>
                <c:pt idx="7">
                  <c:v>639</c:v>
                </c:pt>
                <c:pt idx="8">
                  <c:v>274</c:v>
                </c:pt>
                <c:pt idx="9">
                  <c:v>3290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本周活跃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cmge</c:v>
                </c:pt>
                <c:pt idx="1">
                  <c:v>uc</c:v>
                </c:pt>
                <c:pt idx="2">
                  <c:v>4399</c:v>
                </c:pt>
                <c:pt idx="3">
                  <c:v>oppo</c:v>
                </c:pt>
                <c:pt idx="4">
                  <c:v>downjoy</c:v>
                </c:pt>
                <c:pt idx="5">
                  <c:v>huawei</c:v>
                </c:pt>
                <c:pt idx="6">
                  <c:v>androiddachen</c:v>
                </c:pt>
                <c:pt idx="7">
                  <c:v>vivo</c:v>
                </c:pt>
                <c:pt idx="8">
                  <c:v>ewan</c:v>
                </c:pt>
                <c:pt idx="9">
                  <c:v>other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2075</c:v>
                </c:pt>
                <c:pt idx="1">
                  <c:v>2055</c:v>
                </c:pt>
                <c:pt idx="2">
                  <c:v>1601</c:v>
                </c:pt>
                <c:pt idx="3">
                  <c:v>729</c:v>
                </c:pt>
                <c:pt idx="4">
                  <c:v>713</c:v>
                </c:pt>
                <c:pt idx="5">
                  <c:v>663</c:v>
                </c:pt>
                <c:pt idx="6">
                  <c:v>601</c:v>
                </c:pt>
                <c:pt idx="7">
                  <c:v>558</c:v>
                </c:pt>
                <c:pt idx="8">
                  <c:v>553</c:v>
                </c:pt>
                <c:pt idx="9">
                  <c:v>2959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326688"/>
        <c:axId val="1049329008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环比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cmge</c:v>
                </c:pt>
                <c:pt idx="1">
                  <c:v>uc</c:v>
                </c:pt>
                <c:pt idx="2">
                  <c:v>4399</c:v>
                </c:pt>
                <c:pt idx="3">
                  <c:v>oppo</c:v>
                </c:pt>
                <c:pt idx="4">
                  <c:v>downjoy</c:v>
                </c:pt>
                <c:pt idx="5">
                  <c:v>huawei</c:v>
                </c:pt>
                <c:pt idx="6">
                  <c:v>androiddachen</c:v>
                </c:pt>
                <c:pt idx="7">
                  <c:v>vivo</c:v>
                </c:pt>
                <c:pt idx="8">
                  <c:v>ewan</c:v>
                </c:pt>
                <c:pt idx="9">
                  <c:v>other</c:v>
                </c:pt>
              </c:strCache>
            </c:strRef>
          </c:cat>
          <c:val>
            <c:numRef>
              <c:f>Sheet1!$D$2:$D$11</c:f>
              <c:numCache>
                <c:formatCode>0.00%</c:formatCode>
                <c:ptCount val="10"/>
                <c:pt idx="0">
                  <c:v>-0.27523576667831</c:v>
                </c:pt>
                <c:pt idx="1">
                  <c:v>-0.118782161234991</c:v>
                </c:pt>
                <c:pt idx="2">
                  <c:v>-0.174742268041237</c:v>
                </c:pt>
                <c:pt idx="3">
                  <c:v>-0.12799043062201</c:v>
                </c:pt>
                <c:pt idx="4">
                  <c:v>-0.0192572214580468</c:v>
                </c:pt>
                <c:pt idx="5">
                  <c:v>-0.131061598951507</c:v>
                </c:pt>
                <c:pt idx="6">
                  <c:v>0.022108843537415</c:v>
                </c:pt>
                <c:pt idx="7">
                  <c:v>-0.126760563380282</c:v>
                </c:pt>
                <c:pt idx="8">
                  <c:v>1.01824817518248</c:v>
                </c:pt>
                <c:pt idx="9">
                  <c:v>-0.100607902735562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26717264"/>
        <c:axId val="1127181600"/>
      </c:lineChart>
      <c:catAx>
        <c:axId val="104932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329008"/>
        <c:crosses val="autoZero"/>
        <c:auto val="1"/>
        <c:lblAlgn val="ctr"/>
        <c:lblOffset val="100"/>
        <c:noMultiLvlLbl val="0"/>
      </c:catAx>
      <c:valAx>
        <c:axId val="1049329008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326688"/>
        <c:crosses val="autoZero"/>
        <c:crossBetween val="between"/>
      </c:valAx>
      <c:catAx>
        <c:axId val="1126717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7181600"/>
        <c:crosses val="autoZero"/>
        <c:auto val="1"/>
        <c:lblAlgn val="ctr"/>
        <c:lblOffset val="100"/>
        <c:noMultiLvlLbl val="0"/>
      </c:catAx>
      <c:valAx>
        <c:axId val="1127181600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671726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渠道新增</a:t>
            </a:r>
            <a:endParaRPr lang="zh-CN" altLang="en-US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上周新增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cmge</c:v>
                </c:pt>
                <c:pt idx="1">
                  <c:v>ewan</c:v>
                </c:pt>
                <c:pt idx="2">
                  <c:v>uc</c:v>
                </c:pt>
                <c:pt idx="3">
                  <c:v>4399</c:v>
                </c:pt>
                <c:pt idx="4">
                  <c:v>androiddachen</c:v>
                </c:pt>
                <c:pt idx="5">
                  <c:v>oppo</c:v>
                </c:pt>
                <c:pt idx="6">
                  <c:v>huawei</c:v>
                </c:pt>
                <c:pt idx="7">
                  <c:v>vivo</c:v>
                </c:pt>
                <c:pt idx="8">
                  <c:v>xiaomi</c:v>
                </c:pt>
                <c:pt idx="9">
                  <c:v>other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531</c:v>
                </c:pt>
                <c:pt idx="1">
                  <c:v>105</c:v>
                </c:pt>
                <c:pt idx="2">
                  <c:v>362</c:v>
                </c:pt>
                <c:pt idx="3">
                  <c:v>357</c:v>
                </c:pt>
                <c:pt idx="4">
                  <c:v>195</c:v>
                </c:pt>
                <c:pt idx="5">
                  <c:v>189</c:v>
                </c:pt>
                <c:pt idx="6">
                  <c:v>185</c:v>
                </c:pt>
                <c:pt idx="7">
                  <c:v>146</c:v>
                </c:pt>
                <c:pt idx="8">
                  <c:v>108</c:v>
                </c:pt>
                <c:pt idx="9">
                  <c:v>470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本周新增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Sheet1!$A$2:$A$12</c:f>
              <c:strCache>
                <c:ptCount val="11"/>
                <c:pt idx="0">
                  <c:v>cmge</c:v>
                </c:pt>
                <c:pt idx="1">
                  <c:v>ewan</c:v>
                </c:pt>
                <c:pt idx="2">
                  <c:v>uc</c:v>
                </c:pt>
                <c:pt idx="3">
                  <c:v>4399</c:v>
                </c:pt>
                <c:pt idx="4">
                  <c:v>androiddachen</c:v>
                </c:pt>
                <c:pt idx="5">
                  <c:v>oppo</c:v>
                </c:pt>
                <c:pt idx="6">
                  <c:v>huawei</c:v>
                </c:pt>
                <c:pt idx="7">
                  <c:v>vivo</c:v>
                </c:pt>
                <c:pt idx="8">
                  <c:v>xiaomi</c:v>
                </c:pt>
                <c:pt idx="9">
                  <c:v>other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461</c:v>
                </c:pt>
                <c:pt idx="1">
                  <c:v>355</c:v>
                </c:pt>
                <c:pt idx="2">
                  <c:v>351</c:v>
                </c:pt>
                <c:pt idx="3">
                  <c:v>279</c:v>
                </c:pt>
                <c:pt idx="4">
                  <c:v>222</c:v>
                </c:pt>
                <c:pt idx="5">
                  <c:v>167</c:v>
                </c:pt>
                <c:pt idx="6">
                  <c:v>159</c:v>
                </c:pt>
                <c:pt idx="7">
                  <c:v>115</c:v>
                </c:pt>
                <c:pt idx="8">
                  <c:v>97</c:v>
                </c:pt>
                <c:pt idx="9">
                  <c:v>475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224016"/>
        <c:axId val="112680939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环比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cmge</c:v>
                </c:pt>
                <c:pt idx="1">
                  <c:v>ewan</c:v>
                </c:pt>
                <c:pt idx="2">
                  <c:v>uc</c:v>
                </c:pt>
                <c:pt idx="3">
                  <c:v>4399</c:v>
                </c:pt>
                <c:pt idx="4">
                  <c:v>androiddachen</c:v>
                </c:pt>
                <c:pt idx="5">
                  <c:v>oppo</c:v>
                </c:pt>
                <c:pt idx="6">
                  <c:v>huawei</c:v>
                </c:pt>
                <c:pt idx="7">
                  <c:v>vivo</c:v>
                </c:pt>
                <c:pt idx="8">
                  <c:v>xiaomi</c:v>
                </c:pt>
                <c:pt idx="9">
                  <c:v>other</c:v>
                </c:pt>
              </c:strCache>
            </c:strRef>
          </c:cat>
          <c:val>
            <c:numRef>
              <c:f>Sheet1!$D$2:$D$12</c:f>
              <c:numCache>
                <c:formatCode>0.00%</c:formatCode>
                <c:ptCount val="11"/>
                <c:pt idx="0">
                  <c:v>-0.131826741996234</c:v>
                </c:pt>
                <c:pt idx="1">
                  <c:v>2.38095238095238</c:v>
                </c:pt>
                <c:pt idx="2">
                  <c:v>-0.0303867403314917</c:v>
                </c:pt>
                <c:pt idx="3">
                  <c:v>-0.218487394957983</c:v>
                </c:pt>
                <c:pt idx="4">
                  <c:v>0.138461538461538</c:v>
                </c:pt>
                <c:pt idx="5">
                  <c:v>-0.116402116402116</c:v>
                </c:pt>
                <c:pt idx="6">
                  <c:v>-0.140540540540541</c:v>
                </c:pt>
                <c:pt idx="7">
                  <c:v>-0.212328767123288</c:v>
                </c:pt>
                <c:pt idx="8">
                  <c:v>-0.101851851851852</c:v>
                </c:pt>
                <c:pt idx="9">
                  <c:v>0.0106382978723405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00487392"/>
        <c:axId val="1126685424"/>
      </c:lineChart>
      <c:catAx>
        <c:axId val="104922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6809392"/>
        <c:crosses val="autoZero"/>
        <c:auto val="1"/>
        <c:lblAlgn val="ctr"/>
        <c:lblOffset val="100"/>
        <c:noMultiLvlLbl val="0"/>
      </c:catAx>
      <c:valAx>
        <c:axId val="1126809392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049224016"/>
        <c:crosses val="autoZero"/>
        <c:crossBetween val="between"/>
      </c:valAx>
      <c:catAx>
        <c:axId val="1100487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26685424"/>
        <c:crosses val="autoZero"/>
        <c:auto val="1"/>
        <c:lblAlgn val="ctr"/>
        <c:lblOffset val="100"/>
        <c:noMultiLvlLbl val="0"/>
      </c:catAx>
      <c:valAx>
        <c:axId val="112668542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00487392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911289124971"/>
          <c:y val="0.0634643897859224"/>
          <c:w val="0.806627486345427"/>
          <c:h val="0.675974597663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上周收入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Sheet1!$A$2:$A$16</c:f>
              <c:strCache>
                <c:ptCount val="15"/>
                <c:pt idx="0">
                  <c:v>V5</c:v>
                </c:pt>
                <c:pt idx="1">
                  <c:v>V6</c:v>
                </c:pt>
                <c:pt idx="2">
                  <c:v>V7</c:v>
                </c:pt>
                <c:pt idx="3">
                  <c:v>V8</c:v>
                </c:pt>
                <c:pt idx="4">
                  <c:v>V9</c:v>
                </c:pt>
                <c:pt idx="5">
                  <c:v>V10</c:v>
                </c:pt>
                <c:pt idx="6">
                  <c:v>V11</c:v>
                </c:pt>
                <c:pt idx="7">
                  <c:v>V12</c:v>
                </c:pt>
                <c:pt idx="8">
                  <c:v>V13</c:v>
                </c:pt>
                <c:pt idx="9">
                  <c:v>V14</c:v>
                </c:pt>
                <c:pt idx="10">
                  <c:v>V15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44270</c:v>
                </c:pt>
                <c:pt idx="1">
                  <c:v>60080</c:v>
                </c:pt>
                <c:pt idx="2">
                  <c:v>64124</c:v>
                </c:pt>
                <c:pt idx="3">
                  <c:v>81736</c:v>
                </c:pt>
                <c:pt idx="4">
                  <c:v>81664</c:v>
                </c:pt>
                <c:pt idx="5">
                  <c:v>15788</c:v>
                </c:pt>
                <c:pt idx="6">
                  <c:v>4668</c:v>
                </c:pt>
                <c:pt idx="7">
                  <c:v>1710</c:v>
                </c:pt>
                <c:pt idx="8">
                  <c:v>1166</c:v>
                </c:pt>
                <c:pt idx="9">
                  <c:v>256</c:v>
                </c:pt>
                <c:pt idx="10">
                  <c:v>734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本周收入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Sheet1!$A$2:$A$16</c:f>
              <c:strCache>
                <c:ptCount val="15"/>
                <c:pt idx="0">
                  <c:v>V5</c:v>
                </c:pt>
                <c:pt idx="1">
                  <c:v>V6</c:v>
                </c:pt>
                <c:pt idx="2">
                  <c:v>V7</c:v>
                </c:pt>
                <c:pt idx="3">
                  <c:v>V8</c:v>
                </c:pt>
                <c:pt idx="4">
                  <c:v>V9</c:v>
                </c:pt>
                <c:pt idx="5">
                  <c:v>V10</c:v>
                </c:pt>
                <c:pt idx="6">
                  <c:v>V11</c:v>
                </c:pt>
                <c:pt idx="7">
                  <c:v>V12</c:v>
                </c:pt>
                <c:pt idx="8">
                  <c:v>V13</c:v>
                </c:pt>
                <c:pt idx="9">
                  <c:v>V14</c:v>
                </c:pt>
                <c:pt idx="10">
                  <c:v>V15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21822</c:v>
                </c:pt>
                <c:pt idx="1">
                  <c:v>42044</c:v>
                </c:pt>
                <c:pt idx="2">
                  <c:v>48618</c:v>
                </c:pt>
                <c:pt idx="3">
                  <c:v>28072</c:v>
                </c:pt>
                <c:pt idx="4">
                  <c:v>68762</c:v>
                </c:pt>
                <c:pt idx="5">
                  <c:v>38884</c:v>
                </c:pt>
                <c:pt idx="6">
                  <c:v>5346</c:v>
                </c:pt>
                <c:pt idx="7">
                  <c:v>1536</c:v>
                </c:pt>
                <c:pt idx="8">
                  <c:v>792</c:v>
                </c:pt>
                <c:pt idx="9">
                  <c:v>234</c:v>
                </c:pt>
                <c:pt idx="10">
                  <c:v>1828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60158224"/>
        <c:axId val="116016027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环比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0.0528829423748429"/>
                  <c:y val="-0.11283455709768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520291575354196"/>
                  <c:y val="-0.21632162121467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528829423748429"/>
                  <c:y val="-0.3603036234643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508796953917931"/>
                  <c:y val="-0.43229462458924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453764920732328"/>
                  <c:y val="-0.54028112627653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60389392676453"/>
                  <c:y val="-0.29731149748013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573634657221936"/>
                  <c:y val="0.058144070573855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491297172240378"/>
                  <c:y val="-0.040843555972826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566361675256479"/>
                  <c:y val="-0.13983118251950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491297172240378"/>
                  <c:y val="-0.0093474929807002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  <a:cs typeface="+mn-cs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Sheet1!$A$2:$A$16</c:f>
              <c:strCache>
                <c:ptCount val="15"/>
                <c:pt idx="0">
                  <c:v>V5</c:v>
                </c:pt>
                <c:pt idx="1">
                  <c:v>V6</c:v>
                </c:pt>
                <c:pt idx="2">
                  <c:v>V7</c:v>
                </c:pt>
                <c:pt idx="3">
                  <c:v>V8</c:v>
                </c:pt>
                <c:pt idx="4">
                  <c:v>V9</c:v>
                </c:pt>
                <c:pt idx="5">
                  <c:v>V10</c:v>
                </c:pt>
                <c:pt idx="6">
                  <c:v>V11</c:v>
                </c:pt>
                <c:pt idx="7">
                  <c:v>V12</c:v>
                </c:pt>
                <c:pt idx="8">
                  <c:v>V13</c:v>
                </c:pt>
                <c:pt idx="9">
                  <c:v>V14</c:v>
                </c:pt>
                <c:pt idx="10">
                  <c:v>V15</c:v>
                </c:pt>
              </c:strCache>
            </c:strRef>
          </c:cat>
          <c:val>
            <c:numRef>
              <c:f>Sheet1!$D$2:$D$16</c:f>
              <c:numCache>
                <c:formatCode>0.00%</c:formatCode>
                <c:ptCount val="15"/>
                <c:pt idx="0">
                  <c:v>-0.507070250734131</c:v>
                </c:pt>
                <c:pt idx="1">
                  <c:v>-0.300199733688415</c:v>
                </c:pt>
                <c:pt idx="2">
                  <c:v>-0.241812737820473</c:v>
                </c:pt>
                <c:pt idx="3">
                  <c:v>-0.656552804149946</c:v>
                </c:pt>
                <c:pt idx="4">
                  <c:v>-0.157988832288401</c:v>
                </c:pt>
                <c:pt idx="5">
                  <c:v>1.46288320243223</c:v>
                </c:pt>
                <c:pt idx="6">
                  <c:v>0.145244215938303</c:v>
                </c:pt>
                <c:pt idx="7">
                  <c:v>-0.101754385964912</c:v>
                </c:pt>
                <c:pt idx="8">
                  <c:v>-0.320754716981132</c:v>
                </c:pt>
                <c:pt idx="9">
                  <c:v>-0.0859375</c:v>
                </c:pt>
                <c:pt idx="10">
                  <c:v>1.49046321525886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128133040"/>
        <c:axId val="1160163664"/>
      </c:lineChart>
      <c:catAx>
        <c:axId val="116015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60160272"/>
        <c:crosses val="autoZero"/>
        <c:auto val="1"/>
        <c:lblAlgn val="ctr"/>
        <c:lblOffset val="100"/>
        <c:noMultiLvlLbl val="0"/>
      </c:catAx>
      <c:valAx>
        <c:axId val="1160160272"/>
        <c:scaling>
          <c:orientation val="minMax"/>
          <c:max val="8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60158224"/>
        <c:crosses val="autoZero"/>
        <c:crossBetween val="between"/>
        <c:dispUnits>
          <c:builtInUnit val="ten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>
                <a:spAutoFit/>
              </a:bodyPr>
              <a:lstStyle/>
              <a:p>
                <a:pPr>
                  <a:defRPr lang="zh-CN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</c:dispUnitsLbl>
        </c:dispUnits>
      </c:valAx>
      <c:catAx>
        <c:axId val="1128133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160163664"/>
        <c:crosses val="autoZero"/>
        <c:auto val="1"/>
        <c:lblAlgn val="ctr"/>
        <c:lblOffset val="100"/>
        <c:noMultiLvlLbl val="0"/>
      </c:catAx>
      <c:valAx>
        <c:axId val="1160163664"/>
        <c:scaling>
          <c:orientation val="minMax"/>
          <c:max val="13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pPr>
          </a:p>
        </c:txPr>
        <c:crossAx val="1128133040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0.62159</cdr:x>
      <cdr:y>0.37644</cdr:y>
    </cdr:from>
    <cdr:to>
      <cdr:x>0.63782</cdr:x>
      <cdr:y>0.46061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7071168" y="1238830"/>
          <a:ext cx="184731" cy="276999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="horz" wrap="none" lIns="45720" tIns="45720" rIns="45720" bIns="45720" anchor="t" anchorCtr="0">
          <a:spAutoFit/>
        </a:bodyPr>
        <a:lstStyle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>
          <a:endParaRPr lang="en-US" altLang="zh-CN" sz="1200" dirty="0">
            <a:latin typeface="等线" panose="02010600030101010101" pitchFamily="2" charset="-122"/>
            <a:ea typeface="等线" panose="02010600030101010101" pitchFamily="2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30661-77EB-3C41-ACAC-0D1A48E9C056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4C6DF-92F7-E146-AE0E-7A03EF5002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1BB3D-3828-448E-AC26-0298454F4E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2CFCA-0312-4D80-A72D-D67BC73CA7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2CFCA-0312-4D80-A72D-D67BC73CA7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2CFCA-0312-4D80-A72D-D67BC73CA7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2CFCA-0312-4D80-A72D-D67BC73CA7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2CFCA-0312-4D80-A72D-D67BC73CA7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2488638"/>
            <a:ext cx="4152900" cy="947057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/>
                <a:t>第</a:t>
              </a:r>
              <a:r>
                <a:rPr lang="en-US" altLang="zh-CN" sz="3200" b="1" dirty="0"/>
                <a:t>41</a:t>
              </a:r>
              <a:r>
                <a:rPr lang="zh-CN" altLang="en-US" sz="3200" b="1" dirty="0" smtClean="0"/>
                <a:t>周  </a:t>
              </a:r>
              <a:r>
                <a:rPr lang="zh-CN" altLang="en-US" sz="3200" b="1" dirty="0"/>
                <a:t>数据周报</a:t>
              </a:r>
              <a:endParaRPr lang="en-US" altLang="zh-CN" sz="3200" b="1" dirty="0"/>
            </a:p>
            <a:p>
              <a:pPr algn="ctr"/>
              <a:r>
                <a:rPr lang="en-US" altLang="zh-CN" sz="1600" b="1" baseline="30000" dirty="0" smtClean="0"/>
                <a:t>41TH</a:t>
              </a:r>
              <a:r>
                <a:rPr lang="en-US" altLang="zh-CN" sz="1600" b="1" dirty="0" smtClean="0"/>
                <a:t> </a:t>
              </a:r>
              <a:r>
                <a:rPr lang="en-US" altLang="zh-CN" sz="1600" b="1" dirty="0"/>
                <a:t>WEEKLY  DATA  REPORT</a:t>
              </a:r>
              <a:endParaRPr lang="zh-CN" altLang="en-US" sz="1600" b="1" dirty="0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708911" y="2481942"/>
            <a:ext cx="2483089" cy="947058"/>
            <a:chOff x="8022405" y="2488637"/>
            <a:chExt cx="2483089" cy="9470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 rot="10800000">
              <a:off x="8421909" y="2488637"/>
              <a:ext cx="208358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/>
            </a:p>
          </p:txBody>
        </p:sp>
        <p:sp>
          <p:nvSpPr>
            <p:cNvPr id="11" name="直角三角形 10"/>
            <p:cNvSpPr/>
            <p:nvPr/>
          </p:nvSpPr>
          <p:spPr>
            <a:xfrm rot="10800000">
              <a:off x="8022405" y="2488638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E89B-A675-4F82-BF13-F41F85AAFE79}" type="datetime1">
              <a:rPr lang="zh-CN" altLang="en-US" smtClean="0"/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收入DAU概览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表占位符 16"/>
          <p:cNvSpPr>
            <a:spLocks noGrp="1"/>
          </p:cNvSpPr>
          <p:nvPr>
            <p:ph type="chart" sz="quarter" idx="13" hasCustomPrompt="1"/>
          </p:nvPr>
        </p:nvSpPr>
        <p:spPr>
          <a:xfrm>
            <a:off x="407987" y="728664"/>
            <a:ext cx="11376025" cy="34763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收入</a:t>
            </a:r>
            <a:r>
              <a:rPr lang="en-US" altLang="zh-CN" dirty="0"/>
              <a:t>&amp;DAU</a:t>
            </a:r>
            <a:r>
              <a:rPr lang="zh-CN" altLang="en-US" dirty="0"/>
              <a:t>变化图，并标记运营活动日期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60833"/>
            <a:ext cx="2743200" cy="160642"/>
          </a:xfrm>
          <a:prstGeom prst="rect">
            <a:avLst/>
          </a:prstGeom>
        </p:spPr>
        <p:txBody>
          <a:bodyPr/>
          <a:lstStyle/>
          <a:p>
            <a:fld id="{EE309DEF-2424-412A-9FAF-A0B0F4BB6E1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60833"/>
            <a:ext cx="4114800" cy="1606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60833"/>
            <a:ext cx="2743200" cy="1606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4584700"/>
            <a:ext cx="11376026" cy="18351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atin typeface="+mj-ea"/>
                <a:ea typeface="+mj-ea"/>
              </a:defRPr>
            </a:lvl1pPr>
            <a:lvl2pPr>
              <a:defRPr sz="1400"/>
            </a:lvl2pPr>
            <a:lvl3pPr marL="782955" indent="0">
              <a:buNone/>
              <a:defRPr/>
            </a:lvl3pPr>
            <a:lvl4pPr marL="1240155" indent="0">
              <a:buNone/>
              <a:defRPr/>
            </a:lvl4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  <p:grpSp>
        <p:nvGrpSpPr>
          <p:cNvPr id="34" name="组合 33"/>
          <p:cNvGrpSpPr>
            <a:grpSpLocks noChangeAspect="1"/>
          </p:cNvGrpSpPr>
          <p:nvPr/>
        </p:nvGrpSpPr>
        <p:grpSpPr>
          <a:xfrm>
            <a:off x="0" y="0"/>
            <a:ext cx="2464293" cy="561975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矩形 34"/>
            <p:cNvSpPr/>
            <p:nvPr userDrawn="1"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/>
            </a:p>
          </p:txBody>
        </p:sp>
        <p:sp>
          <p:nvSpPr>
            <p:cNvPr id="36" name="直角三角形 35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 flipV="1">
            <a:off x="0" y="563563"/>
            <a:ext cx="12192000" cy="9525"/>
          </a:xfrm>
          <a:prstGeom prst="line">
            <a:avLst/>
          </a:prstGeom>
          <a:ln w="47625" cmpd="dbl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渠道数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9041-489B-4C10-BB21-B9370E9BA17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– BI</a:t>
            </a:r>
            <a:endParaRPr lang="en-US" altLang="zh-CN" dirty="0"/>
          </a:p>
        </p:txBody>
      </p:sp>
      <p:sp>
        <p:nvSpPr>
          <p:cNvPr id="25" name="图表占位符 22"/>
          <p:cNvSpPr>
            <a:spLocks noGrp="1"/>
          </p:cNvSpPr>
          <p:nvPr>
            <p:ph type="chart" sz="quarter" idx="15" hasCustomPrompt="1"/>
          </p:nvPr>
        </p:nvSpPr>
        <p:spPr>
          <a:xfrm>
            <a:off x="417513" y="739684"/>
            <a:ext cx="7735887" cy="26893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两个饼图</a:t>
            </a:r>
            <a:endParaRPr lang="zh-CN" altLang="en-US" dirty="0"/>
          </a:p>
        </p:txBody>
      </p:sp>
      <p:sp>
        <p:nvSpPr>
          <p:cNvPr id="27" name="图表占位符 22"/>
          <p:cNvSpPr>
            <a:spLocks noGrp="1"/>
          </p:cNvSpPr>
          <p:nvPr>
            <p:ph type="chart" sz="quarter" idx="16" hasCustomPrompt="1"/>
          </p:nvPr>
        </p:nvSpPr>
        <p:spPr>
          <a:xfrm>
            <a:off x="4038600" y="3620995"/>
            <a:ext cx="7735887" cy="268931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图表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8153400" y="1113706"/>
            <a:ext cx="3621087" cy="2315294"/>
          </a:xfrm>
          <a:prstGeom prst="rect">
            <a:avLst/>
          </a:prstGeom>
        </p:spPr>
        <p:txBody>
          <a:bodyPr/>
          <a:lstStyle>
            <a:lvl2pPr marL="0" indent="-179705">
              <a:buFont typeface="Wingdings" panose="05000000000000000000" pitchFamily="2" charset="2"/>
              <a:buChar char="Ø"/>
              <a:defRPr sz="1400"/>
            </a:lvl2pPr>
          </a:lstStyle>
          <a:p>
            <a:pPr lvl="1"/>
            <a:r>
              <a:rPr lang="zh-CN" altLang="en-US" dirty="0"/>
              <a:t>收入增加</a:t>
            </a:r>
            <a:r>
              <a:rPr lang="en-US" altLang="zh-CN" dirty="0"/>
              <a:t>TOP3</a:t>
            </a:r>
            <a:r>
              <a:rPr lang="zh-CN" altLang="en-US" dirty="0"/>
              <a:t>渠道</a:t>
            </a:r>
            <a:endParaRPr lang="zh-CN" altLang="en-US" dirty="0"/>
          </a:p>
          <a:p>
            <a:pPr lvl="1"/>
            <a:r>
              <a:rPr lang="zh-CN" altLang="en-US" dirty="0"/>
              <a:t>收入减少</a:t>
            </a:r>
            <a:r>
              <a:rPr lang="en-US" altLang="zh-CN" dirty="0"/>
              <a:t>TOP3</a:t>
            </a:r>
            <a:r>
              <a:rPr lang="zh-CN" altLang="en-US" dirty="0"/>
              <a:t>渠道</a:t>
            </a:r>
            <a:endParaRPr lang="zh-CN" altLang="en-US" dirty="0"/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17513" y="3971206"/>
            <a:ext cx="3621087" cy="2339104"/>
          </a:xfrm>
          <a:prstGeom prst="rect">
            <a:avLst/>
          </a:prstGeom>
        </p:spPr>
        <p:txBody>
          <a:bodyPr/>
          <a:lstStyle>
            <a:lvl2pPr marL="0" indent="-179705">
              <a:buFont typeface="Wingdings" panose="05000000000000000000" pitchFamily="2" charset="2"/>
              <a:buChar char="Ø"/>
              <a:defRPr sz="1400"/>
            </a:lvl2pPr>
          </a:lstStyle>
          <a:p>
            <a:pPr lvl="1"/>
            <a:r>
              <a:rPr lang="zh-CN" altLang="en-US" dirty="0"/>
              <a:t>新增增加</a:t>
            </a:r>
            <a:r>
              <a:rPr lang="en-US" altLang="zh-CN" dirty="0"/>
              <a:t>TOP3</a:t>
            </a:r>
            <a:r>
              <a:rPr lang="zh-CN" altLang="en-US" dirty="0"/>
              <a:t>渠道</a:t>
            </a:r>
            <a:endParaRPr lang="zh-CN" altLang="en-US" dirty="0"/>
          </a:p>
          <a:p>
            <a:pPr lvl="1"/>
            <a:r>
              <a:rPr lang="zh-CN" altLang="en-US" dirty="0"/>
              <a:t>新增减少</a:t>
            </a:r>
            <a:r>
              <a:rPr lang="en-US" altLang="zh-CN" dirty="0"/>
              <a:t>TOP3</a:t>
            </a:r>
            <a:r>
              <a:rPr lang="zh-CN" altLang="en-US" dirty="0"/>
              <a:t>渠道</a:t>
            </a:r>
            <a:endParaRPr lang="zh-CN" altLang="en-US" dirty="0"/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0" y="0"/>
            <a:ext cx="2464293" cy="561975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矩形 13"/>
            <p:cNvSpPr/>
            <p:nvPr userDrawn="1"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15"/>
          <p:cNvCxnSpPr/>
          <p:nvPr/>
        </p:nvCxnSpPr>
        <p:spPr>
          <a:xfrm flipV="1">
            <a:off x="0" y="563563"/>
            <a:ext cx="12192000" cy="9525"/>
          </a:xfrm>
          <a:prstGeom prst="line">
            <a:avLst/>
          </a:prstGeom>
          <a:ln w="47625" cmpd="dbl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活跃新增付费率ARPP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DF83-A76F-4ABF-A997-0D80AAB2212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  <p:sp>
        <p:nvSpPr>
          <p:cNvPr id="6" name="图表占位符 5"/>
          <p:cNvSpPr>
            <a:spLocks noGrp="1"/>
          </p:cNvSpPr>
          <p:nvPr>
            <p:ph type="chart" sz="quarter" idx="13" hasCustomPrompt="1"/>
          </p:nvPr>
        </p:nvSpPr>
        <p:spPr>
          <a:xfrm>
            <a:off x="407987" y="3933825"/>
            <a:ext cx="5688013" cy="23098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付费率</a:t>
            </a:r>
            <a:endParaRPr lang="zh-CN" altLang="en-US" dirty="0"/>
          </a:p>
        </p:txBody>
      </p:sp>
      <p:sp>
        <p:nvSpPr>
          <p:cNvPr id="14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407987" y="3543300"/>
            <a:ext cx="11376026" cy="320675"/>
          </a:xfrm>
          <a:prstGeom prst="rect">
            <a:avLst/>
          </a:prstGeom>
        </p:spPr>
        <p:txBody>
          <a:bodyPr/>
          <a:lstStyle>
            <a:lvl1pPr marL="0" indent="-179705" algn="l">
              <a:buFont typeface="Wingdings" panose="05000000000000000000" pitchFamily="2" charset="2"/>
              <a:buChar char="Ø"/>
              <a:defRPr sz="1400">
                <a:latin typeface="+mj-ea"/>
                <a:ea typeface="+mj-ea"/>
              </a:defRPr>
            </a:lvl1pPr>
            <a:lvl2pPr>
              <a:defRPr sz="1400"/>
            </a:lvl2pPr>
            <a:lvl3pPr marL="782955" indent="0">
              <a:buNone/>
              <a:defRPr/>
            </a:lvl3pPr>
            <a:lvl4pPr marL="1240155" indent="0">
              <a:buNone/>
              <a:defRPr/>
            </a:lvl4pPr>
          </a:lstStyle>
          <a:p>
            <a:pPr lvl="0"/>
            <a:r>
              <a:rPr lang="zh-CN" altLang="en-US" dirty="0"/>
              <a:t>本周</a:t>
            </a:r>
            <a:r>
              <a:rPr lang="en-US" altLang="zh-CN" dirty="0"/>
              <a:t>&amp;</a:t>
            </a:r>
            <a:r>
              <a:rPr lang="zh-CN" altLang="en-US" dirty="0"/>
              <a:t>上周付费率</a:t>
            </a:r>
            <a:r>
              <a:rPr lang="en-US" altLang="zh-CN" dirty="0"/>
              <a:t>&amp;</a:t>
            </a:r>
            <a:r>
              <a:rPr lang="en-US" altLang="zh-CN" dirty="0" err="1"/>
              <a:t>arppu</a:t>
            </a:r>
            <a:r>
              <a:rPr lang="zh-CN" altLang="en-US" dirty="0"/>
              <a:t>变化</a:t>
            </a:r>
            <a:endParaRPr lang="zh-CN" altLang="en-US" dirty="0"/>
          </a:p>
        </p:txBody>
      </p:sp>
      <p:sp>
        <p:nvSpPr>
          <p:cNvPr id="17" name="图表占位符 5"/>
          <p:cNvSpPr>
            <a:spLocks noGrp="1"/>
          </p:cNvSpPr>
          <p:nvPr>
            <p:ph type="chart" sz="quarter" idx="15" hasCustomPrompt="1"/>
          </p:nvPr>
        </p:nvSpPr>
        <p:spPr>
          <a:xfrm>
            <a:off x="417514" y="1119189"/>
            <a:ext cx="5678486" cy="23098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活跃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728664"/>
            <a:ext cx="11376026" cy="320675"/>
          </a:xfrm>
          <a:prstGeom prst="rect">
            <a:avLst/>
          </a:prstGeom>
        </p:spPr>
        <p:txBody>
          <a:bodyPr/>
          <a:lstStyle>
            <a:lvl1pPr marL="0" indent="-179705" algn="l">
              <a:buFont typeface="Wingdings" panose="05000000000000000000" pitchFamily="2" charset="2"/>
              <a:buChar char="Ø"/>
              <a:defRPr sz="1400">
                <a:latin typeface="+mj-ea"/>
                <a:ea typeface="+mj-ea"/>
              </a:defRPr>
            </a:lvl1pPr>
            <a:lvl2pPr>
              <a:defRPr sz="1400"/>
            </a:lvl2pPr>
            <a:lvl3pPr marL="782955" indent="0">
              <a:buNone/>
              <a:defRPr/>
            </a:lvl3pPr>
            <a:lvl4pPr marL="1240155" indent="0">
              <a:buNone/>
              <a:defRPr/>
            </a:lvl4pPr>
          </a:lstStyle>
          <a:p>
            <a:pPr lvl="0"/>
            <a:r>
              <a:rPr lang="en-US" altLang="zh-CN" dirty="0"/>
              <a:t>14</a:t>
            </a:r>
            <a:r>
              <a:rPr lang="zh-CN" altLang="en-US" dirty="0"/>
              <a:t>天活跃与新增变化用户</a:t>
            </a:r>
            <a:endParaRPr lang="zh-CN" altLang="en-US" dirty="0"/>
          </a:p>
        </p:txBody>
      </p:sp>
      <p:sp>
        <p:nvSpPr>
          <p:cNvPr id="19" name="图表占位符 5"/>
          <p:cNvSpPr>
            <a:spLocks noGrp="1"/>
          </p:cNvSpPr>
          <p:nvPr>
            <p:ph type="chart" sz="quarter" idx="17" hasCustomPrompt="1"/>
          </p:nvPr>
        </p:nvSpPr>
        <p:spPr>
          <a:xfrm>
            <a:off x="6096000" y="3933825"/>
            <a:ext cx="5688013" cy="230981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arppu</a:t>
            </a:r>
            <a:endParaRPr lang="zh-CN" altLang="en-US" dirty="0"/>
          </a:p>
        </p:txBody>
      </p:sp>
      <p:sp>
        <p:nvSpPr>
          <p:cNvPr id="20" name="图表占位符 5"/>
          <p:cNvSpPr>
            <a:spLocks noGrp="1"/>
          </p:cNvSpPr>
          <p:nvPr>
            <p:ph type="chart" sz="quarter" idx="18" hasCustomPrompt="1"/>
          </p:nvPr>
        </p:nvSpPr>
        <p:spPr>
          <a:xfrm>
            <a:off x="6096000" y="1119188"/>
            <a:ext cx="5688013" cy="2309811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新增</a:t>
            </a:r>
            <a:endParaRPr lang="zh-CN" altLang="en-US" dirty="0"/>
          </a:p>
        </p:txBody>
      </p: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0" y="0"/>
            <a:ext cx="2464293" cy="561975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矩形 15"/>
            <p:cNvSpPr/>
            <p:nvPr userDrawn="1"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/>
            </a:p>
          </p:txBody>
        </p:sp>
        <p:sp>
          <p:nvSpPr>
            <p:cNvPr id="21" name="直角三角形 20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/>
          <p:cNvCxnSpPr/>
          <p:nvPr/>
        </p:nvCxnSpPr>
        <p:spPr>
          <a:xfrm flipV="1">
            <a:off x="0" y="563563"/>
            <a:ext cx="12192000" cy="9525"/>
          </a:xfrm>
          <a:prstGeom prst="line">
            <a:avLst/>
          </a:prstGeom>
          <a:ln w="47625" cmpd="dbl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P用户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60833"/>
            <a:ext cx="2743200" cy="160642"/>
          </a:xfrm>
          <a:prstGeom prst="rect">
            <a:avLst/>
          </a:prstGeom>
        </p:spPr>
        <p:txBody>
          <a:bodyPr/>
          <a:lstStyle/>
          <a:p>
            <a:fld id="{DA19BBE3-56EF-4747-8A14-046EB71D8204}" type="datetime1">
              <a:rPr lang="zh-CN" altLang="en-US" smtClean="0"/>
            </a:fld>
            <a:endParaRPr lang="zh-CN" altLang="en-US"/>
          </a:p>
        </p:txBody>
      </p:sp>
      <p:sp>
        <p:nvSpPr>
          <p:cNvPr id="1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560833"/>
            <a:ext cx="4114800" cy="16064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560833"/>
            <a:ext cx="2743200" cy="16064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4" hasCustomPrompt="1"/>
          </p:nvPr>
        </p:nvSpPr>
        <p:spPr>
          <a:xfrm>
            <a:off x="407988" y="3971207"/>
            <a:ext cx="5688012" cy="2448644"/>
          </a:xfrm>
          <a:prstGeom prst="rect">
            <a:avLst/>
          </a:prstGeom>
        </p:spPr>
        <p:txBody>
          <a:bodyPr/>
          <a:lstStyle>
            <a:lvl1pPr marL="228600" indent="-179705">
              <a:buFont typeface="Wingdings" panose="05000000000000000000" pitchFamily="2" charset="2"/>
              <a:buChar char="Ø"/>
              <a:defRPr sz="1600"/>
            </a:lvl1pPr>
            <a:lvl2pPr marL="685800" indent="-179705">
              <a:buFont typeface="Wingdings" panose="05000000000000000000" pitchFamily="2" charset="2"/>
              <a:buChar char="Ø"/>
              <a:defRPr sz="1600"/>
            </a:lvl2pPr>
            <a:lvl3pPr marL="1143000" indent="-179705">
              <a:buFont typeface="Wingdings" panose="05000000000000000000" pitchFamily="2" charset="2"/>
              <a:buChar char="Ø"/>
              <a:defRPr sz="1600"/>
            </a:lvl3pPr>
            <a:lvl4pPr marL="1600200" indent="-179705">
              <a:buFont typeface="Wingdings" panose="05000000000000000000" pitchFamily="2" charset="2"/>
              <a:buChar char="Ø"/>
              <a:defRPr sz="1600"/>
            </a:lvl4pPr>
            <a:lvl5pPr marL="2057400" indent="-179705">
              <a:buFont typeface="Wingdings" panose="05000000000000000000" pitchFamily="2" charset="2"/>
              <a:buChar char="Ø"/>
              <a:defRPr sz="1600"/>
            </a:lvl5pPr>
          </a:lstStyle>
          <a:p>
            <a:pPr lvl="0"/>
            <a:r>
              <a:rPr lang="en-US" altLang="zh-CN" dirty="0"/>
              <a:t>VIP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2" name="图表占位符 31"/>
          <p:cNvSpPr>
            <a:spLocks noGrp="1"/>
          </p:cNvSpPr>
          <p:nvPr>
            <p:ph type="chart" sz="quarter" idx="15" hasCustomPrompt="1"/>
          </p:nvPr>
        </p:nvSpPr>
        <p:spPr>
          <a:xfrm>
            <a:off x="6096001" y="734858"/>
            <a:ext cx="5688012" cy="269414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VIP</a:t>
            </a:r>
            <a:r>
              <a:rPr lang="zh-CN" altLang="en-US" dirty="0"/>
              <a:t>收入：新增与占比</a:t>
            </a:r>
            <a:endParaRPr lang="zh-CN" altLang="en-US" dirty="0"/>
          </a:p>
        </p:txBody>
      </p:sp>
      <p:sp>
        <p:nvSpPr>
          <p:cNvPr id="34" name="表格占位符 33"/>
          <p:cNvSpPr>
            <a:spLocks noGrp="1"/>
          </p:cNvSpPr>
          <p:nvPr>
            <p:ph type="tbl" sz="quarter" idx="16" hasCustomPrompt="1"/>
          </p:nvPr>
        </p:nvSpPr>
        <p:spPr>
          <a:xfrm>
            <a:off x="407989" y="734858"/>
            <a:ext cx="5688011" cy="269414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VIP</a:t>
            </a:r>
            <a:r>
              <a:rPr lang="zh-CN" altLang="en-US" dirty="0"/>
              <a:t>用户</a:t>
            </a:r>
            <a:endParaRPr lang="zh-CN" altLang="en-US" dirty="0"/>
          </a:p>
        </p:txBody>
      </p:sp>
      <p:sp>
        <p:nvSpPr>
          <p:cNvPr id="18" name="图表占位符 31"/>
          <p:cNvSpPr>
            <a:spLocks noGrp="1"/>
          </p:cNvSpPr>
          <p:nvPr>
            <p:ph type="chart" sz="quarter" idx="17" hasCustomPrompt="1"/>
          </p:nvPr>
        </p:nvSpPr>
        <p:spPr>
          <a:xfrm>
            <a:off x="6096000" y="3597118"/>
            <a:ext cx="5688012" cy="28227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历史</a:t>
            </a:r>
            <a:r>
              <a:rPr lang="en-US" altLang="zh-CN" dirty="0"/>
              <a:t>VIP5</a:t>
            </a:r>
            <a:r>
              <a:rPr lang="zh-CN" altLang="en-US" dirty="0"/>
              <a:t>用户变化</a:t>
            </a:r>
            <a:endParaRPr lang="zh-CN" altLang="en-US" dirty="0"/>
          </a:p>
        </p:txBody>
      </p: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0" y="0"/>
            <a:ext cx="2464293" cy="561975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矩形 14"/>
            <p:cNvSpPr/>
            <p:nvPr userDrawn="1"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/>
            </a:p>
          </p:txBody>
        </p:sp>
        <p:sp>
          <p:nvSpPr>
            <p:cNvPr id="16" name="直角三角形 15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 flipV="1">
            <a:off x="0" y="563563"/>
            <a:ext cx="12192000" cy="9525"/>
          </a:xfrm>
          <a:prstGeom prst="line">
            <a:avLst/>
          </a:prstGeom>
          <a:ln w="47625" cmpd="dbl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CD4D-69DD-433F-ABC2-D974E66428B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0" y="0"/>
            <a:ext cx="2464293" cy="561975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1" name="矩形 10"/>
            <p:cNvSpPr/>
            <p:nvPr userDrawn="1"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dirty="0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0" y="563563"/>
            <a:ext cx="12192000" cy="9525"/>
          </a:xfrm>
          <a:prstGeom prst="line">
            <a:avLst/>
          </a:prstGeom>
          <a:ln w="47625" cmpd="dbl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558742"/>
            <a:ext cx="2743200" cy="162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fld id="{5BAD9C44-793B-4ED7-B636-CB64B076F2F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58742"/>
            <a:ext cx="4114800" cy="162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558742"/>
            <a:ext cx="2743200" cy="162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zh-CN" altLang="en-US" dirty="0"/>
              <a:t>运维支持部 </a:t>
            </a:r>
            <a:r>
              <a:rPr lang="en-US" altLang="zh-CN" dirty="0"/>
              <a:t>- BI</a:t>
            </a:r>
            <a:endParaRPr lang="zh-CN" altLang="en-US" dirty="0"/>
          </a:p>
        </p:txBody>
      </p:sp>
      <p:cxnSp>
        <p:nvCxnSpPr>
          <p:cNvPr id="8" name="直线连接符 10"/>
          <p:cNvCxnSpPr/>
          <p:nvPr/>
        </p:nvCxnSpPr>
        <p:spPr>
          <a:xfrm>
            <a:off x="407988" y="6459523"/>
            <a:ext cx="11376025" cy="0"/>
          </a:xfrm>
          <a:prstGeom prst="line">
            <a:avLst/>
          </a:prstGeom>
          <a:ln w="76200" cmpd="tri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360045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360045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.xml"/><Relationship Id="rId1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7" Type="http://schemas.openxmlformats.org/officeDocument/2006/relationships/slide" Target="slide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notesSlide" Target="../notesSlides/notesSlide1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3" Type="http://schemas.openxmlformats.org/officeDocument/2006/relationships/slide" Target="slide1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5.xml"/><Relationship Id="rId1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13.xml"/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chart" Target="../charts/char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7292D-86F1-4B4C-8FB9-6FD2F740A9E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凯奇谷</a:t>
            </a:r>
            <a:endParaRPr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3333872" y="0"/>
            <a:ext cx="9259245" cy="6009526"/>
            <a:chOff x="3516752" y="188827"/>
            <a:chExt cx="9005410" cy="5618142"/>
          </a:xfrm>
        </p:grpSpPr>
        <p:sp>
          <p:nvSpPr>
            <p:cNvPr id="31" name="文本框 30">
              <a:hlinkClick r:id="" action="ppaction://noaction"/>
            </p:cNvPr>
            <p:cNvSpPr txBox="1"/>
            <p:nvPr/>
          </p:nvSpPr>
          <p:spPr>
            <a:xfrm>
              <a:off x="4099845" y="1459402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超级英雄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越南版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SUPERHERO - VIETNAM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文本框 31">
              <a:hlinkClick r:id="rId1" action="ppaction://hlinksldjump"/>
            </p:cNvPr>
            <p:cNvSpPr txBox="1"/>
            <p:nvPr/>
          </p:nvSpPr>
          <p:spPr>
            <a:xfrm>
              <a:off x="3808298" y="826311"/>
              <a:ext cx="6414655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92D050"/>
                  </a:solidFill>
                </a:rPr>
                <a:t>超级英雄 </a:t>
              </a:r>
              <a:r>
                <a:rPr lang="en-US" altLang="zh-CN" sz="2400" dirty="0">
                  <a:solidFill>
                    <a:srgbClr val="92D050"/>
                  </a:solidFill>
                </a:rPr>
                <a:t>– </a:t>
              </a:r>
              <a:r>
                <a:rPr lang="zh-CN" altLang="en-US" sz="2400" dirty="0">
                  <a:solidFill>
                    <a:srgbClr val="92D050"/>
                  </a:solidFill>
                </a:rPr>
                <a:t>大陆版</a:t>
              </a:r>
              <a:endParaRPr lang="en-US" altLang="zh-CN" sz="2400" dirty="0">
                <a:solidFill>
                  <a:srgbClr val="92D050"/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rgbClr val="92D050"/>
                  </a:solidFill>
                </a:rPr>
                <a:t>		</a:t>
              </a:r>
              <a:r>
                <a:rPr lang="en-US" altLang="zh-CN" sz="1400" dirty="0">
                  <a:solidFill>
                    <a:srgbClr val="92D050"/>
                  </a:solidFill>
                </a:rPr>
                <a:t>SUPERHERO - PUB</a:t>
              </a:r>
              <a:r>
                <a:rPr lang="en-US" altLang="zh-CN" sz="1600" dirty="0">
                  <a:solidFill>
                    <a:srgbClr val="92D050"/>
                  </a:solidFill>
                </a:rPr>
                <a:t> </a:t>
              </a:r>
              <a:endParaRPr lang="zh-CN" altLang="en-US" sz="1600" dirty="0">
                <a:solidFill>
                  <a:srgbClr val="92D050"/>
                </a:solidFill>
              </a:endParaRPr>
            </a:p>
          </p:txBody>
        </p:sp>
        <p:sp>
          <p:nvSpPr>
            <p:cNvPr id="33" name="文本框 32">
              <a:hlinkClick r:id="rId1" action="ppaction://hlinksldjump"/>
            </p:cNvPr>
            <p:cNvSpPr txBox="1"/>
            <p:nvPr/>
          </p:nvSpPr>
          <p:spPr>
            <a:xfrm>
              <a:off x="3516752" y="188827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综合数据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 GAMES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文本框 33">
              <a:hlinkClick r:id="" action="ppaction://noaction"/>
            </p:cNvPr>
            <p:cNvSpPr txBox="1"/>
            <p:nvPr/>
          </p:nvSpPr>
          <p:spPr>
            <a:xfrm>
              <a:off x="4372639" y="2109496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大陆版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PUB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文本框 34">
              <a:hlinkClick r:id="" action="ppaction://noaction"/>
            </p:cNvPr>
            <p:cNvSpPr txBox="1"/>
            <p:nvPr/>
          </p:nvSpPr>
          <p:spPr>
            <a:xfrm>
              <a:off x="4669047" y="2742587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变态版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BIANTAI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文本框 35">
              <a:hlinkClick r:id="" action="ppaction://noaction"/>
            </p:cNvPr>
            <p:cNvSpPr txBox="1"/>
            <p:nvPr/>
          </p:nvSpPr>
          <p:spPr>
            <a:xfrm>
              <a:off x="4950079" y="3379785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多语言版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LANGUAGES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文本框 36">
              <a:hlinkClick r:id="rId2" action="ppaction://hlinksldjump"/>
            </p:cNvPr>
            <p:cNvSpPr txBox="1"/>
            <p:nvPr/>
          </p:nvSpPr>
          <p:spPr>
            <a:xfrm>
              <a:off x="5249862" y="4017272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武娘 </a:t>
              </a:r>
              <a:r>
                <a:rPr lang="en-US" altLang="zh-CN" dirty="0"/>
                <a:t>– </a:t>
              </a:r>
              <a:r>
                <a:rPr lang="zh-CN" altLang="en-US" dirty="0"/>
                <a:t>大陆版</a:t>
              </a:r>
              <a:endParaRPr lang="en-US" altLang="zh-CN" dirty="0"/>
            </a:p>
            <a:p>
              <a:pPr marL="0" indent="0">
                <a:buNone/>
              </a:pPr>
              <a:r>
                <a:rPr lang="en-US" altLang="zh-CN" dirty="0"/>
                <a:t>		</a:t>
              </a:r>
              <a:r>
                <a:rPr lang="en-US" altLang="zh-CN" sz="1400" dirty="0"/>
                <a:t>DANCER - PUB </a:t>
              </a:r>
              <a:endParaRPr lang="zh-CN" altLang="en-US" sz="1400" dirty="0"/>
            </a:p>
          </p:txBody>
        </p:sp>
        <p:sp>
          <p:nvSpPr>
            <p:cNvPr id="38" name="文本框 37">
              <a:hlinkClick r:id="rId2" action="ppaction://hlinksldjump"/>
            </p:cNvPr>
            <p:cNvSpPr txBox="1"/>
            <p:nvPr/>
          </p:nvSpPr>
          <p:spPr>
            <a:xfrm>
              <a:off x="5582715" y="4654758"/>
              <a:ext cx="6414655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400" b="1">
                  <a:solidFill>
                    <a:srgbClr val="92D050"/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武娘 </a:t>
              </a: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台湾版</a:t>
              </a:r>
              <a:endPara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</a:t>
              </a:r>
              <a:r>
                <a:rPr lang="en-US" altLang="zh-CN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DANCER - TAIWAN 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文本框 15">
              <a:hlinkClick r:id="rId2" action="ppaction://hlinksldjump"/>
            </p:cNvPr>
            <p:cNvSpPr txBox="1"/>
            <p:nvPr/>
          </p:nvSpPr>
          <p:spPr>
            <a:xfrm>
              <a:off x="6203158" y="5168204"/>
              <a:ext cx="6319004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超级英雄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2–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台湾版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SUPERHERO2- TAIWAN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占位符 6"/>
          <p:cNvGraphicFramePr>
            <a:graphicFrameLocks noGrp="1"/>
          </p:cNvGraphicFramePr>
          <p:nvPr>
            <p:ph type="chart" sz="quarter" idx="13"/>
          </p:nvPr>
        </p:nvGraphicFramePr>
        <p:xfrm>
          <a:off x="416243" y="614998"/>
          <a:ext cx="11376025" cy="3290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07987" y="4369055"/>
            <a:ext cx="5289621" cy="2034217"/>
          </a:xfrm>
        </p:spPr>
        <p:txBody>
          <a:bodyPr anchor="ctr"/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本周收入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共计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320207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元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，环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比下降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24.47%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本周日均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DAU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为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6751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，环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比下降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3.47%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本周新增用户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共计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3002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环比上升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4.97%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付费率下降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5.31%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，周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ARPPU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8.91%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，周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ARPU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13.74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超级数据 </a:t>
            </a:r>
            <a:r>
              <a:rPr lang="en-US" altLang="zh-CN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大陆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数据概况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407987" y="4019550"/>
            <a:ext cx="1566821" cy="370756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+mj-ea"/>
                  <a:ea typeface="+mj-ea"/>
                  <a:sym typeface="News Gothic MT" charset="0"/>
                </a:rPr>
                <a:t>数据概况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b="1">
                <a:latin typeface="+mj-ea"/>
                <a:ea typeface="+mj-ea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flipV="1">
            <a:off x="6096000" y="1092256"/>
            <a:ext cx="0" cy="2927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图表占位符 20"/>
          <p:cNvGraphicFramePr/>
          <p:nvPr/>
        </p:nvGraphicFramePr>
        <p:xfrm>
          <a:off x="5132613" y="4139654"/>
          <a:ext cx="2963744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图表占位符 20"/>
          <p:cNvGraphicFramePr/>
          <p:nvPr/>
        </p:nvGraphicFramePr>
        <p:xfrm>
          <a:off x="9076174" y="4388455"/>
          <a:ext cx="2963744" cy="2096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图表占位符 20"/>
          <p:cNvGraphicFramePr/>
          <p:nvPr/>
        </p:nvGraphicFramePr>
        <p:xfrm>
          <a:off x="7392987" y="4366621"/>
          <a:ext cx="2825930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2442202" y="161849"/>
            <a:ext cx="93370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本周收入共计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320207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元，环比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24.47%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21758" y="6560833"/>
            <a:ext cx="2743200" cy="160642"/>
          </a:xfrm>
        </p:spPr>
        <p:txBody>
          <a:bodyPr/>
          <a:lstStyle/>
          <a:p>
            <a:fld id="{743F8323-9E9B-442D-944E-0C451769CCD6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pic>
        <p:nvPicPr>
          <p:cNvPr id="23" name="图形 22" descr="箭头: U 形转弯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55" y="32217"/>
            <a:ext cx="472330" cy="472330"/>
          </a:xfrm>
          <a:prstGeom prst="rect">
            <a:avLst/>
          </a:prstGeom>
        </p:spPr>
      </p:pic>
      <p:sp>
        <p:nvSpPr>
          <p:cNvPr id="24" name="上箭头 2"/>
          <p:cNvSpPr/>
          <p:nvPr/>
        </p:nvSpPr>
        <p:spPr>
          <a:xfrm rot="10800000">
            <a:off x="7167263" y="4847558"/>
            <a:ext cx="479741" cy="128546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090240" y="4540618"/>
            <a:ext cx="633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5.31%</a:t>
            </a:r>
            <a:endParaRPr lang="zh-CN" altLang="en-US" sz="14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" name="上箭头 2"/>
          <p:cNvSpPr/>
          <p:nvPr/>
        </p:nvSpPr>
        <p:spPr>
          <a:xfrm rot="10800000">
            <a:off x="9075976" y="4541161"/>
            <a:ext cx="479741" cy="12854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998553" y="4083921"/>
            <a:ext cx="633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8.91%</a:t>
            </a:r>
            <a:endParaRPr lang="en-US" altLang="zh-CN" sz="1400" b="1" dirty="0">
              <a:solidFill>
                <a:srgbClr val="00B05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上箭头 2"/>
          <p:cNvSpPr/>
          <p:nvPr/>
        </p:nvSpPr>
        <p:spPr>
          <a:xfrm rot="10620000">
            <a:off x="10695278" y="4544952"/>
            <a:ext cx="479741" cy="12443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692160" y="4019711"/>
            <a:ext cx="723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13.74%</a:t>
            </a:r>
            <a:endParaRPr lang="en-US" altLang="zh-CN" sz="1400" b="1" dirty="0" smtClean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0558" y="2072629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基金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49206" y="2007444"/>
            <a:ext cx="11636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一元夺宝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330248" y="1233829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新钻石摩天轮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65450" y="1751965"/>
            <a:ext cx="1146175" cy="8299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霸王餐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团购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28344" y="1610750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砸金蛋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65409" y="1289779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132842" y="1695185"/>
            <a:ext cx="11636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霸王餐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26080" y="1048909"/>
            <a:ext cx="11636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秘境探宝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06387" y="1845100"/>
            <a:ext cx="1163613" cy="4603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基金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957314" y="1695638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团购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734690" y="2192168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429409" y="2157160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120796" y="2192068"/>
            <a:ext cx="1163613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砸金蛋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39952" y="1308027"/>
            <a:ext cx="116361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古灵阁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1" name="图表占位符 20"/>
          <p:cNvGraphicFramePr/>
          <p:nvPr/>
        </p:nvGraphicFramePr>
        <p:xfrm>
          <a:off x="5425878" y="4284998"/>
          <a:ext cx="2963744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3" name="图表占位符 20"/>
          <p:cNvGraphicFramePr/>
          <p:nvPr/>
        </p:nvGraphicFramePr>
        <p:xfrm>
          <a:off x="7529708" y="4390220"/>
          <a:ext cx="2825930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17515" y="3262746"/>
          <a:ext cx="11366498" cy="23380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23620"/>
                <a:gridCol w="1004570"/>
                <a:gridCol w="1071764"/>
                <a:gridCol w="1033318"/>
                <a:gridCol w="1033318"/>
                <a:gridCol w="1033318"/>
                <a:gridCol w="1033318"/>
                <a:gridCol w="1033318"/>
                <a:gridCol w="1033318"/>
                <a:gridCol w="1033318"/>
                <a:gridCol w="1033318"/>
              </a:tblGrid>
              <a:tr h="311097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渠道名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androiddachen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dachen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downjoy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uc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cmge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kuaiyong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ewan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aiyingyong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androidky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other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本周排名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3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4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5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7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9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本周收入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94103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50992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28686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23440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21984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20378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18198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14596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6642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41188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28679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上周收入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107338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63134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53704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37940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32210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21826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29798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14142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1746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62090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1305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收入环比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-12.33%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-19.23%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-46.58%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-38.22%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-31.75%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-6.63%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-38.93%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3.21%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280.41%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-33.66%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296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上周排名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2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3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4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5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7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6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8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19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296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排名变化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-1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400" b="0" dirty="0" err="1">
                          <a:solidFill>
                            <a:srgbClr val="000000"/>
                          </a:solidFill>
                          <a:latin typeface="DengXian" panose="02010600030101010101" pitchFamily="2" charset="-122"/>
                          <a:ea typeface="DengXian" panose="02010600030101010101" pitchFamily="2" charset="-122"/>
                          <a:cs typeface="DengXian" panose="02010600030101010101" pitchFamily="2" charset="-122"/>
                        </a:rPr>
                        <a:t>10</a:t>
                      </a: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zh-CN" sz="1400" b="0" dirty="0" err="1">
                        <a:solidFill>
                          <a:srgbClr val="000000"/>
                        </a:solidFill>
                        <a:latin typeface="DengXian" panose="02010600030101010101" pitchFamily="2" charset="-122"/>
                        <a:ea typeface="DengXian" panose="02010600030101010101" pitchFamily="2" charset="-122"/>
                        <a:cs typeface="DengXian" panose="02010600030101010101" pitchFamily="2" charset="-122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超级英雄 </a:t>
            </a:r>
            <a:r>
              <a:rPr lang="en-US" altLang="zh-CN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大陆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渠道详情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416243" y="583486"/>
          <a:ext cx="5591176" cy="2664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191250" y="583803"/>
          <a:ext cx="5591176" cy="2664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425324" y="5469673"/>
            <a:ext cx="11376026" cy="1085848"/>
          </a:xfrm>
          <a:prstGeom prst="rect">
            <a:avLst/>
          </a:prstGeom>
        </p:spPr>
        <p:txBody>
          <a:bodyPr/>
          <a:lstStyle/>
          <a:p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  <a:r>
              <a:rPr lang="en-US" altLang="zh-CN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androiddachen</a:t>
            </a:r>
            <a:r>
              <a:rPr lang="en-US" altLang="zh-CN" sz="14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 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downjoy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140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dachen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渠道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收入居前三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40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  <a:sym typeface="+mn-ea"/>
              </a:rPr>
              <a:t>androidky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渠道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收入环比上升最大；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46965" y="163675"/>
            <a:ext cx="933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androiddachen</a:t>
            </a:r>
            <a:r>
              <a:rPr lang="en-US" altLang="zh-CN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DengXian" panose="02010600030101010101" pitchFamily="2" charset="-122"/>
              </a:rPr>
              <a:t>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downjoy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ewan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渠道收入居前三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C3CF-770A-4D75-A67C-34AE41BCEE6F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41764" y="6558742"/>
            <a:ext cx="4114800" cy="162733"/>
          </a:xfrm>
        </p:spPr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运维支持部 </a:t>
            </a:r>
            <a:r>
              <a:rPr lang="en-US" altLang="zh-CN" dirty="0"/>
              <a:t>– BI</a:t>
            </a:r>
            <a:endParaRPr lang="en-US" altLang="zh-CN" dirty="0"/>
          </a:p>
        </p:txBody>
      </p:sp>
      <p:pic>
        <p:nvPicPr>
          <p:cNvPr id="14" name="图形 13" descr="箭头: U 形转弯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55" y="32217"/>
            <a:ext cx="472330" cy="472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416243" y="3971207"/>
            <a:ext cx="4598987" cy="24486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活跃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用户数较上周略有下降，活跃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付费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数较上周有明显下降；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VIP10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VIP12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收入大幅增长，低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大部分等级收入环比下降；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VIP10-VIP12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en-US" altLang="zh-CN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ARPPU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上升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明显；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8" name="表格占位符 8"/>
          <p:cNvGraphicFramePr>
            <a:graphicFrameLocks noGrp="1"/>
          </p:cNvGraphicFramePr>
          <p:nvPr>
            <p:ph type="tbl" sz="quarter" idx="16"/>
          </p:nvPr>
        </p:nvGraphicFramePr>
        <p:xfrm>
          <a:off x="417513" y="735013"/>
          <a:ext cx="11376027" cy="27212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5079"/>
                <a:gridCol w="875030"/>
                <a:gridCol w="875128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</a:tblGrid>
              <a:tr h="3900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等级</a:t>
                      </a:r>
                      <a:endParaRPr lang="en-US" altLang="zh-CN" sz="1400" u="none" strike="noStrike" kern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 fontAlgn="ctr"/>
                      <a:r>
                        <a:rPr lang="zh-CN" altLang="en-US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区间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活跃</a:t>
                      </a:r>
                      <a:r>
                        <a:rPr 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活跃付费数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各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档次用户变化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ARPPU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</a:tr>
              <a:tr h="381598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90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 </a:t>
                      </a:r>
                      <a:r>
                        <a:rPr lang="en-US" altLang="zh-CN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–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5782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5126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-11.35%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1380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1165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-15.58%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389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-4.88%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58.60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53.45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-9%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900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 5 – 9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1974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1870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-5.27%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657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513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-21.92%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-67.86%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505.14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408.03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-19%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8928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10-12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141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-4.26%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-20.00%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443.32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1144.15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158%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900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13-14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-25.00%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-37.50%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177.75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205.20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90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15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7.14%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0.00%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183.50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457.00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149%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16866" y="3513930"/>
            <a:ext cx="1566821" cy="370756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latin typeface="+mj-ea"/>
                  <a:ea typeface="+mj-ea"/>
                  <a:sym typeface="News Gothic MT" charset="0"/>
                </a:rPr>
                <a:t>VIP</a:t>
              </a:r>
              <a:r>
                <a:rPr lang="zh-CN" altLang="en-US" sz="1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latin typeface="+mj-ea"/>
                  <a:ea typeface="+mj-ea"/>
                  <a:sym typeface="News Gothic MT" charset="0"/>
                </a:rPr>
                <a:t>用户</a:t>
              </a:r>
              <a:endParaRPr lang="en-US" altLang="zh-CN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超级英雄 </a:t>
            </a:r>
            <a:r>
              <a:rPr lang="en-US" altLang="zh-CN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大陆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9" name="图表占位符 28"/>
          <p:cNvGraphicFramePr>
            <a:graphicFrameLocks noGrp="1"/>
          </p:cNvGraphicFramePr>
          <p:nvPr>
            <p:ph type="chart" sz="quarter" idx="17"/>
          </p:nvPr>
        </p:nvGraphicFramePr>
        <p:xfrm>
          <a:off x="5015865" y="3597275"/>
          <a:ext cx="6767513" cy="2822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2446965" y="178715"/>
            <a:ext cx="933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本周活跃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用户数较上周略有下降，活跃付费数较上周有明显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下降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B616-2962-43D8-964E-116A9D2CF2D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pic>
        <p:nvPicPr>
          <p:cNvPr id="18" name="图形 17" descr="箭头: U 形转弯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55" y="32217"/>
            <a:ext cx="472330" cy="472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558742"/>
            <a:ext cx="2743200" cy="162733"/>
          </a:xfrm>
        </p:spPr>
        <p:txBody>
          <a:bodyPr/>
          <a:lstStyle/>
          <a:p>
            <a:fld id="{CBB7292D-86F1-4B4C-8FB9-6FD2F740A9E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凯奇谷</a:t>
            </a:r>
            <a:endParaRPr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3333872" y="0"/>
            <a:ext cx="9154962" cy="6143575"/>
            <a:chOff x="3516752" y="188827"/>
            <a:chExt cx="8903986" cy="5743461"/>
          </a:xfrm>
        </p:grpSpPr>
        <p:sp>
          <p:nvSpPr>
            <p:cNvPr id="31" name="文本框 30">
              <a:hlinkClick r:id="" action="ppaction://noaction"/>
            </p:cNvPr>
            <p:cNvSpPr txBox="1"/>
            <p:nvPr/>
          </p:nvSpPr>
          <p:spPr>
            <a:xfrm>
              <a:off x="4099845" y="1459402"/>
              <a:ext cx="6414655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92D050"/>
                  </a:solidFill>
                </a:rPr>
                <a:t>超级英雄 </a:t>
              </a:r>
              <a:r>
                <a:rPr lang="en-US" altLang="zh-CN" sz="2400" dirty="0">
                  <a:solidFill>
                    <a:srgbClr val="92D050"/>
                  </a:solidFill>
                </a:rPr>
                <a:t>– </a:t>
              </a:r>
              <a:r>
                <a:rPr lang="zh-CN" altLang="en-US" sz="2400" dirty="0">
                  <a:solidFill>
                    <a:srgbClr val="92D050"/>
                  </a:solidFill>
                </a:rPr>
                <a:t>越南版</a:t>
              </a:r>
              <a:endParaRPr lang="en-US" altLang="zh-CN" sz="2400" dirty="0">
                <a:solidFill>
                  <a:srgbClr val="92D050"/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rgbClr val="92D050"/>
                  </a:solidFill>
                </a:rPr>
                <a:t>		</a:t>
              </a:r>
              <a:r>
                <a:rPr lang="en-US" altLang="zh-CN" sz="1400" dirty="0">
                  <a:solidFill>
                    <a:srgbClr val="92D050"/>
                  </a:solidFill>
                </a:rPr>
                <a:t>SUPERHERO - VIETNAM</a:t>
              </a:r>
              <a:r>
                <a:rPr lang="en-US" altLang="zh-CN" sz="1600" dirty="0">
                  <a:solidFill>
                    <a:srgbClr val="92D050"/>
                  </a:solidFill>
                </a:rPr>
                <a:t> </a:t>
              </a:r>
              <a:endParaRPr lang="zh-CN" altLang="en-US" sz="1600" dirty="0">
                <a:solidFill>
                  <a:srgbClr val="92D050"/>
                </a:solidFill>
              </a:endParaRPr>
            </a:p>
          </p:txBody>
        </p:sp>
        <p:sp>
          <p:nvSpPr>
            <p:cNvPr id="32" name="文本框 31">
              <a:hlinkClick r:id="rId1" action="ppaction://hlinksldjump"/>
            </p:cNvPr>
            <p:cNvSpPr txBox="1"/>
            <p:nvPr/>
          </p:nvSpPr>
          <p:spPr>
            <a:xfrm>
              <a:off x="3808298" y="826311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超级英雄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大陆版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SUPERHERO - PUB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文本框 32">
              <a:hlinkClick r:id="rId1" action="ppaction://hlinksldjump"/>
            </p:cNvPr>
            <p:cNvSpPr txBox="1"/>
            <p:nvPr/>
          </p:nvSpPr>
          <p:spPr>
            <a:xfrm>
              <a:off x="3516752" y="188827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综合数据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 GAMES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文本框 33">
              <a:hlinkClick r:id="" action="ppaction://noaction"/>
            </p:cNvPr>
            <p:cNvSpPr txBox="1"/>
            <p:nvPr/>
          </p:nvSpPr>
          <p:spPr>
            <a:xfrm>
              <a:off x="4372639" y="2109496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大陆版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PUB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文本框 34">
              <a:hlinkClick r:id="" action="ppaction://noaction"/>
            </p:cNvPr>
            <p:cNvSpPr txBox="1"/>
            <p:nvPr/>
          </p:nvSpPr>
          <p:spPr>
            <a:xfrm>
              <a:off x="4669047" y="2742587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变态版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BIANTAI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文本框 35">
              <a:hlinkClick r:id="" action="ppaction://noaction"/>
            </p:cNvPr>
            <p:cNvSpPr txBox="1"/>
            <p:nvPr/>
          </p:nvSpPr>
          <p:spPr>
            <a:xfrm>
              <a:off x="4950079" y="3379785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机甲无双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多语言版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JiJiaWuShuang - LANGUAGES 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文本框 36">
              <a:hlinkClick r:id="rId2" action="ppaction://hlinksldjump"/>
            </p:cNvPr>
            <p:cNvSpPr txBox="1"/>
            <p:nvPr/>
          </p:nvSpPr>
          <p:spPr>
            <a:xfrm>
              <a:off x="5249862" y="4017272"/>
              <a:ext cx="6414655" cy="62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zh-CN" altLang="en-US" dirty="0"/>
                <a:t>武娘 </a:t>
              </a:r>
              <a:r>
                <a:rPr lang="en-US" altLang="zh-CN" dirty="0"/>
                <a:t>– </a:t>
              </a:r>
              <a:r>
                <a:rPr lang="zh-CN" altLang="en-US" dirty="0"/>
                <a:t>大陆版</a:t>
              </a:r>
              <a:endParaRPr lang="en-US" altLang="zh-CN" dirty="0"/>
            </a:p>
            <a:p>
              <a:pPr marL="0" indent="0">
                <a:buNone/>
              </a:pPr>
              <a:r>
                <a:rPr lang="en-US" altLang="zh-CN" dirty="0"/>
                <a:t>		</a:t>
              </a:r>
              <a:r>
                <a:rPr lang="en-US" altLang="zh-CN" sz="1400" dirty="0"/>
                <a:t>DANCER - PUB </a:t>
              </a:r>
              <a:endParaRPr lang="zh-CN" altLang="en-US" sz="1400" dirty="0"/>
            </a:p>
          </p:txBody>
        </p:sp>
        <p:sp>
          <p:nvSpPr>
            <p:cNvPr id="38" name="文本框 37">
              <a:hlinkClick r:id="rId2" action="ppaction://hlinksldjump"/>
            </p:cNvPr>
            <p:cNvSpPr txBox="1"/>
            <p:nvPr/>
          </p:nvSpPr>
          <p:spPr>
            <a:xfrm>
              <a:off x="5582715" y="4654758"/>
              <a:ext cx="6414655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400" b="1">
                  <a:solidFill>
                    <a:srgbClr val="92D050"/>
                  </a:solidFill>
                </a:defRPr>
              </a:lvl1pPr>
            </a:lstStyle>
            <a:p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武娘 </a:t>
              </a: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– </a:t>
              </a:r>
              <a:r>
                <a:rPr lang="zh-CN" alt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台湾版</a:t>
              </a:r>
              <a:endPara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n-US" altLang="zh-CN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</a:t>
              </a:r>
              <a:r>
                <a:rPr lang="en-US" altLang="zh-CN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DANCER - TAIWAN 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文本框 15">
              <a:hlinkClick r:id="rId2" action="ppaction://hlinksldjump"/>
            </p:cNvPr>
            <p:cNvSpPr txBox="1"/>
            <p:nvPr/>
          </p:nvSpPr>
          <p:spPr>
            <a:xfrm>
              <a:off x="6101734" y="5293523"/>
              <a:ext cx="6319004" cy="63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超级英雄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2–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台湾版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80000"/>
                </a:lnSpc>
                <a:buClr>
                  <a:schemeClr val="accent3">
                    <a:lumMod val="75000"/>
                  </a:schemeClr>
                </a:buClr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	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SUPERHERO2- TAIWAN 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占位符 6"/>
          <p:cNvGraphicFramePr>
            <a:graphicFrameLocks noGrp="1"/>
          </p:cNvGraphicFramePr>
          <p:nvPr>
            <p:ph type="chart" sz="quarter" idx="13"/>
          </p:nvPr>
        </p:nvGraphicFramePr>
        <p:xfrm>
          <a:off x="407988" y="728663"/>
          <a:ext cx="11376025" cy="3290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07988" y="4393185"/>
            <a:ext cx="5300662" cy="2034217"/>
          </a:xfrm>
        </p:spPr>
        <p:txBody>
          <a:bodyPr/>
          <a:lstStyle/>
          <a:p>
            <a:pPr algn="l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本周收入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共计</a:t>
            </a:r>
            <a:r>
              <a:rPr dirty="0">
                <a:latin typeface="等线" panose="02010600030101010101" pitchFamily="2" charset="-122"/>
                <a:ea typeface="等线" panose="02010600030101010101" pitchFamily="2" charset="-122"/>
              </a:rPr>
              <a:t>81739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，环比下降13.10% ；</a:t>
            </a:r>
            <a:endParaRPr lang="zh-CN" altLang="en-US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本周日均DAU 13528人，环比下降4.21% ；</a:t>
            </a:r>
            <a:endParaRPr lang="zh-CN" altLang="en-US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本周新增用户共计8100人，环比下降2.34%；</a:t>
            </a:r>
            <a:endParaRPr lang="zh-CN" altLang="en-US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本周付费率环比下降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6.73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%、周ARPPU环比环比下降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0.4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1%、周ARPU下降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7.11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%。</a:t>
            </a:r>
            <a:endParaRPr lang="zh-CN" altLang="en-US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超级数据 </a:t>
            </a:r>
            <a:r>
              <a:rPr lang="en-US" altLang="zh-CN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越南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数据概况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407987" y="4019550"/>
            <a:ext cx="1566821" cy="370756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 dirty="0">
                  <a:solidFill>
                    <a:prstClr val="white"/>
                  </a:solidFill>
                  <a:latin typeface="+mj-ea"/>
                  <a:ea typeface="+mj-ea"/>
                  <a:sym typeface="News Gothic MT" charset="0"/>
                </a:rPr>
                <a:t>数据概况</a:t>
              </a:r>
              <a:endParaRPr lang="en-US" altLang="zh-CN" sz="1600" b="1" dirty="0">
                <a:latin typeface="+mj-ea"/>
                <a:ea typeface="+mj-ea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b="1">
                <a:latin typeface="+mj-ea"/>
                <a:ea typeface="+mj-ea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 flipV="1">
            <a:off x="6096000" y="1092256"/>
            <a:ext cx="0" cy="2927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图表占位符 20"/>
          <p:cNvGraphicFramePr/>
          <p:nvPr/>
        </p:nvGraphicFramePr>
        <p:xfrm>
          <a:off x="5524580" y="4364033"/>
          <a:ext cx="2963744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图表占位符 20"/>
          <p:cNvGraphicFramePr/>
          <p:nvPr/>
        </p:nvGraphicFramePr>
        <p:xfrm>
          <a:off x="9220319" y="4364033"/>
          <a:ext cx="2963744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图表占位符 20"/>
          <p:cNvGraphicFramePr/>
          <p:nvPr/>
        </p:nvGraphicFramePr>
        <p:xfrm>
          <a:off x="7921412" y="4347610"/>
          <a:ext cx="3621600" cy="211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2447600" y="123670"/>
            <a:ext cx="93370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本周收入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共计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81739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新增用户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共计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8302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人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15A0F-6AB6-4181-A43C-173990749ED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凯奇谷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sp>
        <p:nvSpPr>
          <p:cNvPr id="25" name="上箭头 2"/>
          <p:cNvSpPr/>
          <p:nvPr/>
        </p:nvSpPr>
        <p:spPr>
          <a:xfrm rot="10800000">
            <a:off x="7137121" y="5139083"/>
            <a:ext cx="479741" cy="127400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084785" y="4855324"/>
            <a:ext cx="633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6.73%</a:t>
            </a:r>
            <a:endParaRPr lang="en-US" altLang="zh-CN" sz="14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上箭头 2"/>
          <p:cNvSpPr/>
          <p:nvPr/>
        </p:nvSpPr>
        <p:spPr>
          <a:xfrm rot="10800000">
            <a:off x="10874059" y="4916115"/>
            <a:ext cx="479741" cy="12747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678117" y="4549923"/>
            <a:ext cx="633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7.11</a:t>
            </a:r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endParaRPr lang="en-US" altLang="zh-CN" sz="14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3" name="上箭头 2"/>
          <p:cNvSpPr/>
          <p:nvPr/>
        </p:nvSpPr>
        <p:spPr>
          <a:xfrm rot="10800000">
            <a:off x="8950519" y="4748202"/>
            <a:ext cx="479741" cy="107275"/>
          </a:xfrm>
          <a:prstGeom prst="up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950485" y="4895006"/>
            <a:ext cx="6337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0.41%</a:t>
            </a:r>
            <a:endParaRPr lang="en-US" altLang="zh-CN" sz="1400" b="1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88887" y="1638637"/>
            <a:ext cx="1120321" cy="62024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47425" y="1389316"/>
            <a:ext cx="1373848" cy="55982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基金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37581" y="1417231"/>
            <a:ext cx="1373848" cy="42630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幸运轮盘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21412" y="1325917"/>
            <a:ext cx="1373848" cy="47388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众神殿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78012" y="1358306"/>
            <a:ext cx="1373848" cy="47770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364873" y="1494799"/>
            <a:ext cx="1373848" cy="3483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幸运轮盘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051797" y="2343395"/>
            <a:ext cx="1373848" cy="3483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幸运轮盘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秘境探宝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4156" y="1527515"/>
            <a:ext cx="1373848" cy="84163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赏金令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82494" y="1278858"/>
            <a:ext cx="1111267" cy="55692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基金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26371" y="823460"/>
            <a:ext cx="1016324" cy="44334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聚宝盆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幸运轮盘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850560" y="1486977"/>
            <a:ext cx="1373848" cy="3483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众神殿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718037" y="728879"/>
            <a:ext cx="1373848" cy="3483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钻石摩天轮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334556" y="1266834"/>
            <a:ext cx="1373848" cy="3483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满天星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藏宝图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92211" y="1799592"/>
            <a:ext cx="1373848" cy="6508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秘境探宝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幸运轮盘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417513" y="3971207"/>
            <a:ext cx="4598987" cy="24486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本周活跃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人数下降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，高</a:t>
            </a:r>
            <a:r>
              <a:rPr lang="en-US" altLang="zh-CN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活跃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付费人数下降；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本周</a:t>
            </a:r>
            <a:r>
              <a:rPr lang="en-US" altLang="zh-CN" sz="1400" dirty="0" err="1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各等级整体收入环比下降明显；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本周的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ARPPU</a:t>
            </a:r>
            <a:r>
              <a:rPr lang="zh-CN" altLang="en-US" sz="14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环比均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上升。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8" name="表格占位符 8"/>
          <p:cNvGraphicFramePr>
            <a:graphicFrameLocks noGrp="1"/>
          </p:cNvGraphicFramePr>
          <p:nvPr>
            <p:ph type="tbl" sz="quarter" idx="16"/>
          </p:nvPr>
        </p:nvGraphicFramePr>
        <p:xfrm>
          <a:off x="417513" y="735013"/>
          <a:ext cx="11376027" cy="27311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  <a:gridCol w="875079"/>
              </a:tblGrid>
              <a:tr h="3900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等级</a:t>
                      </a:r>
                      <a:endParaRPr lang="en-US" altLang="zh-CN" sz="1400" u="none" strike="noStrike" kern="12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ctr" fontAlgn="ctr"/>
                      <a:r>
                        <a:rPr lang="zh-CN" altLang="en-US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区间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活跃</a:t>
                      </a:r>
                      <a:r>
                        <a:rPr 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活跃付费数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各</a:t>
                      </a:r>
                      <a:r>
                        <a:rPr lang="en-US" altLang="zh-CN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</a:t>
                      </a:r>
                      <a:r>
                        <a:rPr lang="zh-CN" altLang="en-US" sz="1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档次用户变化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ARPPU</a:t>
                      </a:r>
                      <a:endParaRPr lang="zh-CN" alt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hMerge="1">
                  <a:tcPr/>
                </a:tc>
                <a:tc hMerge="1">
                  <a:tcPr/>
                </a:tc>
              </a:tr>
              <a:tr h="345370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上周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本周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环比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436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 </a:t>
                      </a:r>
                      <a:r>
                        <a:rPr lang="en-US" altLang="zh-CN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– 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6834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6490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-5.03%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880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799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-9.20%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236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195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-17.37%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30.57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28.02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-8.33%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43624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 5 – 9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2388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2280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-4.52%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440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-22.73%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42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-11.90%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137.23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154.64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12.69%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8928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10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98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94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-4.08%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45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29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-35.56%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213.19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231.23 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8.46%</a:t>
                      </a:r>
                      <a:endParaRPr lang="en-US" altLang="zh-CN" sz="1400" b="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vert="horz" anchor="ctr"/>
                </a:tc>
              </a:tr>
              <a:tr h="39007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11-14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 rowSpan="2" gridSpan="1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超级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英雄 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- 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越南版无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VIP10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以上等级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 rowSpan="2" hMerge="1">
                  <a:tcPr marL="12700" marR="12700" marT="12700" marB="0" anchor="ctr"/>
                </a:tc>
                <a:tc rowSpan="2" hMerge="1">
                  <a:tcPr marL="9525" marR="9525" marT="9525" marB="0" anchor="ctr"/>
                </a:tc>
                <a:tc rowSpan="2" hMerge="1">
                  <a:tcPr marL="12700" marR="12700" marT="12700" marB="0" anchor="ctr"/>
                </a:tc>
                <a:tc rowSpan="2" hMerge="1">
                  <a:tcPr marL="12700" marR="12700" marT="12700" marB="0" anchor="ctr"/>
                </a:tc>
                <a:tc rowSpan="2" hMerge="1">
                  <a:tcPr marL="9525" marR="9525" marT="9525" marB="0" anchor="ctr"/>
                </a:tc>
                <a:tc rowSpan="2" hMerge="1">
                  <a:tcPr marL="9525" marR="9525" marT="9525" marB="0" anchor="ctr"/>
                </a:tc>
                <a:tc rowSpan="2" hMerge="1">
                  <a:tcPr marL="9525" marR="9525" marT="9525" marB="0" anchor="ctr"/>
                </a:tc>
                <a:tc rowSpan="2" hMerge="1">
                  <a:tcPr marL="9525" marR="9525" marT="9525" marB="0" anchor="ctr"/>
                </a:tc>
                <a:tc rowSpan="2" hMerge="1">
                  <a:tcPr marL="12700" marR="12700" marT="12700" marB="0" anchor="ctr"/>
                </a:tc>
                <a:tc rowSpan="2" hMerge="1">
                  <a:tcPr marL="12700" marR="12700" marT="12700" marB="0" anchor="ctr"/>
                </a:tc>
                <a:tc rowSpan="2" hMerge="1">
                  <a:tcPr marL="9525" marR="9525" marT="9525" marB="0" anchor="ctr"/>
                </a:tc>
              </a:tr>
              <a:tr h="390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VIP  15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vMerge="1" gridSpan="12">
                  <a:tcPr marL="12700" marR="12700" marT="12700" marB="0" anchor="ctr"/>
                </a:tc>
                <a:tc vMerge="1" hMerge="1">
                  <a:tcPr marL="12700" marR="12700" marT="12700" marB="0" anchor="ctr"/>
                </a:tc>
                <a:tc vMerge="1" hMerge="1">
                  <a:tcPr marL="9525" marR="9525" marT="9525" marB="0" anchor="ctr"/>
                </a:tc>
                <a:tc vMerge="1" hMerge="1">
                  <a:tcPr marL="12700" marR="12700" marT="12700" marB="0" anchor="ctr"/>
                </a:tc>
                <a:tc vMerge="1" hMerge="1">
                  <a:tcPr marL="12700" marR="12700" marT="12700" marB="0" anchor="ctr"/>
                </a:tc>
                <a:tc vMerge="1" hMerge="1">
                  <a:tcPr marL="9525" marR="9525" marT="9525" marB="0" anchor="ctr"/>
                </a:tc>
                <a:tc vMerge="1" hMerge="1">
                  <a:tcPr marL="9525" marR="9525" marT="9525" marB="0" anchor="ctr"/>
                </a:tc>
                <a:tc vMerge="1" hMerge="1">
                  <a:tcPr marL="9525" marR="9525" marT="9525" marB="0" anchor="ctr"/>
                </a:tc>
                <a:tc vMerge="1" hMerge="1">
                  <a:tcPr marL="9525" marR="9525" marT="9525" marB="0" anchor="ctr"/>
                </a:tc>
                <a:tc vMerge="1" hMerge="1">
                  <a:tcPr marL="12700" marR="12700" marT="12700" marB="0" anchor="ctr"/>
                </a:tc>
                <a:tc vMerge="1" hMerge="1">
                  <a:tcPr marL="12700" marR="12700" marT="12700" marB="0" anchor="ctr"/>
                </a:tc>
                <a:tc vMerge="1" hMerge="1"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416866" y="3513930"/>
            <a:ext cx="1566821" cy="370756"/>
            <a:chOff x="0" y="2481941"/>
            <a:chExt cx="4152900" cy="94705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0" y="2481941"/>
              <a:ext cx="3753395" cy="94705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latin typeface="+mj-ea"/>
                  <a:ea typeface="+mj-ea"/>
                  <a:sym typeface="News Gothic MT" charset="0"/>
                </a:rPr>
                <a:t>VIP</a:t>
              </a:r>
              <a:r>
                <a:rPr lang="zh-CN" altLang="en-US" sz="1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latin typeface="+mj-ea"/>
                  <a:ea typeface="+mj-ea"/>
                  <a:sym typeface="News Gothic MT" charset="0"/>
                </a:rPr>
                <a:t>用户</a:t>
              </a:r>
              <a:endParaRPr lang="en-US" altLang="zh-CN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3753396" y="2481941"/>
              <a:ext cx="399504" cy="947057"/>
            </a:xfrm>
            <a:prstGeom prst="rtTriangle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超级英雄 </a:t>
            </a:r>
            <a:r>
              <a:rPr lang="en-US" altLang="zh-CN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越南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9" name="图表占位符 28"/>
          <p:cNvGraphicFramePr>
            <a:graphicFrameLocks noGrp="1"/>
          </p:cNvGraphicFramePr>
          <p:nvPr>
            <p:ph type="chart" sz="quarter" idx="17"/>
          </p:nvPr>
        </p:nvGraphicFramePr>
        <p:xfrm>
          <a:off x="5016500" y="3597275"/>
          <a:ext cx="6767513" cy="2822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2446965" y="163675"/>
            <a:ext cx="933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本周活跃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人数下降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，高</a:t>
            </a:r>
            <a:r>
              <a:rPr lang="en-US" altLang="zh-CN" dirty="0" smtClean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</a:rPr>
              <a:t>活跃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付费人数大幅增长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23CA4-FB6C-4044-912D-A239B5DC77B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凯奇谷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  <p:pic>
        <p:nvPicPr>
          <p:cNvPr id="18" name="图形 17" descr="箭头: U 形转弯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55" y="32217"/>
            <a:ext cx="472330" cy="472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5"/>
          <p:cNvSpPr/>
          <p:nvPr/>
        </p:nvSpPr>
        <p:spPr>
          <a:xfrm>
            <a:off x="416866" y="738188"/>
            <a:ext cx="11367147" cy="5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以上周四至本周三为一个周期，第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32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周日期为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日至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日，第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33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周日期为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日至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年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7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月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15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日；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数据包括：超级英雄大陆版（安卓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&amp;IOS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，不包括七酷） ，超级英雄越南版，机甲无双大陆版本（安卓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&amp;IOS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），机甲无双台湾版本，机甲无双泰国版本，武娘大陆版本（安卓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&amp;IOS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版本），武娘台湾版本（安卓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&amp;IOS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） 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数据中所有用户的数量，均以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USER_ID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统计，如无特殊说明，所有统计数据均已去除重复值；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b="1" i="1" dirty="0">
                <a:latin typeface="等线" panose="02010600030101010101" pitchFamily="2" charset="-122"/>
                <a:ea typeface="等线" panose="02010600030101010101" pitchFamily="2" charset="-122"/>
              </a:rPr>
              <a:t>各</a:t>
            </a:r>
            <a:r>
              <a:rPr lang="en-US" altLang="zh-CN" sz="1400" b="1" i="1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b="1" i="1" dirty="0">
                <a:latin typeface="等线" panose="02010600030101010101" pitchFamily="2" charset="-122"/>
                <a:ea typeface="等线" panose="02010600030101010101" pitchFamily="2" charset="-122"/>
              </a:rPr>
              <a:t>档次用户变化说明</a:t>
            </a:r>
            <a:r>
              <a:rPr lang="zh-CN" altLang="en-US" sz="1400" b="1" i="1" u="none" strike="noStrike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zh-CN" altLang="en-US" sz="1400" u="none" strike="noStrike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用户在第</a:t>
            </a:r>
            <a:r>
              <a:rPr lang="en-US" altLang="zh-CN" sz="1400" u="none" strike="noStrike" dirty="0"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VIP0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，则为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VIP1-4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档次的新增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8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VIP5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VIP10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，则第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VIP10-12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档次新增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，且第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周的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VIP5-9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档次不再包括该用户；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b="1" i="1" dirty="0">
                <a:latin typeface="等线" panose="02010600030101010101" pitchFamily="2" charset="-122"/>
                <a:ea typeface="等线" panose="02010600030101010101" pitchFamily="2" charset="-122"/>
              </a:rPr>
              <a:t>渠道用户说明：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由于国外版本渠道为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个为主（安卓和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IOS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），所以对于国外版本，不计算渠道部分的数据；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b="1" i="1" dirty="0">
                <a:latin typeface="等线" panose="02010600030101010101" pitchFamily="2" charset="-122"/>
                <a:ea typeface="等线" panose="02010600030101010101" pitchFamily="2" charset="-122"/>
              </a:rPr>
              <a:t>活动标记说明：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未列举所有活动，主要以宇宙最强等提升收入活动为主；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台湾版本，台币：人民币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= 5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； 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泰国版本，泰铢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人民币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= 5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越南版本，越南盾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: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人民币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= 3320 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： 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所有收入数据均已剔除后台充值订单（</a:t>
            </a:r>
            <a:r>
              <a:rPr lang="en-US" alt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admin_test</a:t>
            </a:r>
            <a:r>
              <a:rPr lang="zh-CN" alt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字段）；</a:t>
            </a:r>
            <a:endParaRPr lang="en-US" altLang="zh-CN" sz="1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自第</a:t>
            </a:r>
            <a:r>
              <a:rPr lang="en-US" altLang="zh-CN" sz="1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11</a:t>
            </a:r>
            <a:r>
              <a:rPr lang="zh-CN" altLang="en-US" sz="1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周周报起，所有武娘台湾版本收入统计中均已剔除测试充值订单（</a:t>
            </a:r>
            <a:r>
              <a:rPr lang="en-US" altLang="zh-CN" sz="1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test</a:t>
            </a:r>
            <a:r>
              <a:rPr lang="zh-CN" altLang="en-US" sz="14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开头的订单）。</a:t>
            </a:r>
            <a:endParaRPr lang="en-US" altLang="zh-CN" sz="14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866" y="0"/>
            <a:ext cx="18114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数据说明</a:t>
            </a:r>
            <a:endParaRPr lang="en-US" altLang="zh-CN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3B55-B13D-41D6-A4B8-B6BBE5B55B7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575683"/>
            <a:ext cx="4114800" cy="162733"/>
          </a:xfrm>
        </p:spPr>
        <p:txBody>
          <a:bodyPr/>
          <a:lstStyle/>
          <a:p>
            <a:r>
              <a:rPr lang="zh-CN" altLang="en-US"/>
              <a:t>凯奇谷</a:t>
            </a:r>
            <a:endParaRPr lang="zh-CN" altLang="en-US"/>
          </a:p>
        </p:txBody>
      </p:sp>
      <p:pic>
        <p:nvPicPr>
          <p:cNvPr id="7" name="图形 6" descr="箭头: U 形转弯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955" y="32217"/>
            <a:ext cx="472330" cy="47233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运维支持部 </a:t>
            </a:r>
            <a:r>
              <a:rPr lang="en-US" altLang="zh-CN"/>
              <a:t>- BI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3582</Words>
  <Application>WPS 演示</Application>
  <PresentationFormat>宽屏</PresentationFormat>
  <Paragraphs>785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等线 Light</vt:lpstr>
      <vt:lpstr>等线</vt:lpstr>
      <vt:lpstr>News Gothic MT</vt:lpstr>
      <vt:lpstr>DengXian</vt:lpstr>
      <vt:lpstr>黑体</vt:lpstr>
      <vt:lpstr>微软雅黑</vt:lpstr>
      <vt:lpstr>Arial Unicode MS</vt:lpstr>
      <vt:lpstr>Arial Black</vt:lpstr>
      <vt:lpstr>新宋体</vt:lpstr>
      <vt:lpstr>楷体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胡春龙</dc:creator>
  <cp:lastModifiedBy>Administrator</cp:lastModifiedBy>
  <cp:revision>2314</cp:revision>
  <dcterms:created xsi:type="dcterms:W3CDTF">2017-03-02T14:37:00Z</dcterms:created>
  <dcterms:modified xsi:type="dcterms:W3CDTF">2018-10-11T08:23:14Z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